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notesMasterIdLst>
    <p:notesMasterId r:id="rId15"/>
  </p:notesMaster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notesMaster" Target="notesMasters/notesMaster1.xml"/><Relationship Id="rId16" Type="http://schemas.openxmlformats.org/officeDocument/2006/relationships/presProps" Target="presProps.xml"/><Relationship Id="rId17" Type="http://schemas.openxmlformats.org/officeDocument/2006/relationships/viewProps" Target="viewProps.xml"/><Relationship Id="rId18" Type="http://schemas.openxmlformats.org/officeDocument/2006/relationships/theme" Target="theme/theme1.xml"/><Relationship Id="rId19"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hyperlink" Target="https://gamma.app" TargetMode="External"/><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image" Target="../media/image-1-3.png"/><Relationship Id="rId4" Type="http://schemas.openxmlformats.org/officeDocument/2006/relationships/image" Target="../media/image-1-4.png"/><Relationship Id="rId6" Type="http://schemas.openxmlformats.org/officeDocument/2006/relationships/slideLayout" Target="../slideLayouts/slideLayout1.xml"/><Relationship Id="rId7"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10-1.png"/><Relationship Id="rId2" Type="http://schemas.openxmlformats.org/officeDocument/2006/relationships/image" Target="../media/image-10-2.png"/><Relationship Id="rId4" Type="http://schemas.openxmlformats.org/officeDocument/2006/relationships/slideLayout" Target="../slideLayouts/slideLayout1.xml"/><Relationship Id="rId5"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11-1.png"/><Relationship Id="rId2" Type="http://schemas.openxmlformats.org/officeDocument/2006/relationships/image" Target="../media/image-11-2.png"/><Relationship Id="rId4" Type="http://schemas.openxmlformats.org/officeDocument/2006/relationships/slideLayout" Target="../slideLayouts/slideLayout1.xml"/><Relationship Id="rId5"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12-1.png"/><Relationship Id="rId2" Type="http://schemas.openxmlformats.org/officeDocument/2006/relationships/image" Target="../media/image-12-2.png"/><Relationship Id="rId3" Type="http://schemas.openxmlformats.org/officeDocument/2006/relationships/image" Target="../media/image-12-3.png"/><Relationship Id="rId5" Type="http://schemas.openxmlformats.org/officeDocument/2006/relationships/slideLayout" Target="../slideLayouts/slideLayout1.xml"/><Relationship Id="rId6"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13-1.png"/><Relationship Id="rId2" Type="http://schemas.openxmlformats.org/officeDocument/2006/relationships/image" Target="../media/image-13-2.png"/><Relationship Id="rId3" Type="http://schemas.openxmlformats.org/officeDocument/2006/relationships/image" Target="../media/image-13-3.png"/><Relationship Id="rId5" Type="http://schemas.openxmlformats.org/officeDocument/2006/relationships/slideLayout" Target="../slideLayouts/slideLayout1.xml"/><Relationship Id="rId6"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8" Type="http://schemas.openxmlformats.org/officeDocument/2006/relationships/hyperlink" Target="https://gamma.app" TargetMode="External"/><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5.png"/><Relationship Id="rId6" Type="http://schemas.openxmlformats.org/officeDocument/2006/relationships/image" Target="../media/image-2-6.png"/><Relationship Id="rId7" Type="http://schemas.openxmlformats.org/officeDocument/2006/relationships/image" Target="../media/image-2-7.png"/><Relationship Id="rId9" Type="http://schemas.openxmlformats.org/officeDocument/2006/relationships/slideLayout" Target="../slideLayouts/slideLayout1.xml"/><Relationship Id="rId10"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png"/><Relationship Id="rId5" Type="http://schemas.openxmlformats.org/officeDocument/2006/relationships/slideLayout" Target="../slideLayouts/slideLayout1.xml"/><Relationship Id="rId6"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4-1.png"/><Relationship Id="rId2" Type="http://schemas.openxmlformats.org/officeDocument/2006/relationships/image" Target="../media/image-4-2.png"/><Relationship Id="rId4" Type="http://schemas.openxmlformats.org/officeDocument/2006/relationships/slideLayout" Target="../slideLayouts/slideLayout1.xml"/><Relationship Id="rId5"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5" Type="http://schemas.openxmlformats.org/officeDocument/2006/relationships/slideLayout" Target="../slideLayouts/slideLayout1.xml"/><Relationship Id="rId6"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hyperlink" Target="https://www.youtube.com/watch?v=9eMWG3fwiEU" TargetMode="External"/><Relationship Id="rId5" Type="http://schemas.openxmlformats.org/officeDocument/2006/relationships/hyperlink" Target="https://www.youtube.com/watch?v=MAIJwqV7Oxs" TargetMode="External"/><Relationship Id="rId7" Type="http://schemas.openxmlformats.org/officeDocument/2006/relationships/hyperlink" Target="https://gamma.app" TargetMode="External"/><Relationship Id="rId1" Type="http://schemas.openxmlformats.org/officeDocument/2006/relationships/image" Target="../media/image-6-1.png"/><Relationship Id="rId2" Type="http://schemas.openxmlformats.org/officeDocument/2006/relationships/image" Target="../media/image-6-2.png"/><Relationship Id="rId4" Type="http://schemas.openxmlformats.org/officeDocument/2006/relationships/image" Target="../media/image-6-3.png"/><Relationship Id="rId6" Type="http://schemas.openxmlformats.org/officeDocument/2006/relationships/image" Target="../media/image-6-4.png"/><Relationship Id="rId8" Type="http://schemas.openxmlformats.org/officeDocument/2006/relationships/slideLayout" Target="../slideLayouts/slideLayout1.xml"/><Relationship Id="rId9"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5" Type="http://schemas.openxmlformats.org/officeDocument/2006/relationships/hyperlink" Target="https://gamma.app" TargetMode="External"/><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image" Target="../media/image-7-4.png"/><Relationship Id="rId6" Type="http://schemas.openxmlformats.org/officeDocument/2006/relationships/slideLayout" Target="../slideLayouts/slideLayout1.xml"/><Relationship Id="rId7"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8-1.png"/><Relationship Id="rId2" Type="http://schemas.openxmlformats.org/officeDocument/2006/relationships/image" Target="../media/image-8-2.png"/><Relationship Id="rId4" Type="http://schemas.openxmlformats.org/officeDocument/2006/relationships/slideLayout" Target="../slideLayouts/slideLayout1.xml"/><Relationship Id="rId5"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9-1.png"/><Relationship Id="rId2" Type="http://schemas.openxmlformats.org/officeDocument/2006/relationships/image" Target="../media/image-9-2.png"/><Relationship Id="rId4" Type="http://schemas.openxmlformats.org/officeDocument/2006/relationships/slideLayout" Target="../slideLayouts/slideLayout1.xml"/><Relationship Id="rId5"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r>
          <p:cNvPicPr>
            <a:picLocks noChangeAspect="1"/>
          </p:cNvPicPr>
          <p:nvPr/>
        </p:nvPicPr>
        <p:blipFill>
          <a:blip r:embed="rId2"/>
          <a:stretch>
            <a:fillRect/>
          </a:stretch>
        </p:blipFill>
        <p:spPr>
          <a:xfrm>
            <a:off x="9151620" y="0"/>
            <a:ext cx="5486400" cy="8229600"/>
          </a:xfrm>
          <a:prstGeom prst="rect">
            <a:avLst/>
          </a:prstGeom>
        </p:spPr>
      </p:pic>
      <p:sp>
        <p:nvSpPr>
          <p:cNvPr id="5" name="Text 1"/>
          <p:cNvSpPr/>
          <p:nvPr/>
        </p:nvSpPr>
        <p:spPr>
          <a:xfrm>
            <a:off x="833199" y="2579013"/>
            <a:ext cx="7477601" cy="1388745"/>
          </a:xfrm>
          <a:prstGeom prst="rect">
            <a:avLst/>
          </a:prstGeom>
          <a:noFill/>
          <a:ln/>
        </p:spPr>
        <p:txBody>
          <a:bodyPr wrap="square" rtlCol="0" anchor="t"/>
          <a:lstStyle/>
          <a:p>
            <a:pPr indent="0" marL="0">
              <a:lnSpc>
                <a:spcPts val="5468"/>
              </a:lnSpc>
              <a:buNone/>
            </a:pPr>
            <a:r>
              <a:rPr lang="en-US" sz="4374" b="1" dirty="0">
                <a:solidFill>
                  <a:srgbClr val="5B5F72"/>
                </a:solidFill>
                <a:latin typeface="Instrument Sans" pitchFamily="34" charset="0"/>
                <a:ea typeface="Instrument Sans" pitchFamily="34" charset="-122"/>
                <a:cs typeface="Instrument Sans" pitchFamily="34" charset="-120"/>
              </a:rPr>
              <a:t>Basic Computer Science Knowledge in Daily Life</a:t>
            </a:r>
            <a:endParaRPr lang="en-US" sz="4374" dirty="0"/>
          </a:p>
        </p:txBody>
      </p:sp>
      <p:sp>
        <p:nvSpPr>
          <p:cNvPr id="6" name="Text 2"/>
          <p:cNvSpPr/>
          <p:nvPr/>
        </p:nvSpPr>
        <p:spPr>
          <a:xfrm>
            <a:off x="833199" y="4301014"/>
            <a:ext cx="7477601" cy="710803"/>
          </a:xfrm>
          <a:prstGeom prst="rect">
            <a:avLst/>
          </a:prstGeom>
          <a:noFill/>
          <a:ln/>
        </p:spPr>
        <p:txBody>
          <a:bodyPr wrap="square" rtlCol="0" anchor="t"/>
          <a:lstStyle/>
          <a:p>
            <a:pPr indent="0" marL="0">
              <a:lnSpc>
                <a:spcPts val="2799"/>
              </a:lnSpc>
              <a:buNone/>
            </a:pPr>
            <a:r>
              <a:rPr lang="en-US" sz="1750" dirty="0">
                <a:solidFill>
                  <a:srgbClr val="5B5F71"/>
                </a:solidFill>
                <a:latin typeface="Instrument Sans" pitchFamily="34" charset="0"/>
                <a:ea typeface="Instrument Sans" pitchFamily="34" charset="-122"/>
                <a:cs typeface="Instrument Sans" pitchFamily="34" charset="-120"/>
              </a:rPr>
              <a:t>Explore the key components of computers and their importance in our daily lives, from CPUs and RAM to input/output devices.</a:t>
            </a:r>
            <a:endParaRPr lang="en-US" sz="1750" dirty="0"/>
          </a:p>
        </p:txBody>
      </p:sp>
      <p:sp>
        <p:nvSpPr>
          <p:cNvPr id="7" name="Shape 3"/>
          <p:cNvSpPr/>
          <p:nvPr/>
        </p:nvSpPr>
        <p:spPr>
          <a:xfrm>
            <a:off x="833199" y="5278398"/>
            <a:ext cx="355402" cy="355402"/>
          </a:xfrm>
          <a:prstGeom prst="roundRect">
            <a:avLst>
              <a:gd name="adj" fmla="val 25726039"/>
            </a:avLst>
          </a:prstGeom>
          <a:noFill/>
          <a:ln w="7620">
            <a:solidFill>
              <a:srgbClr val="FFFFFF"/>
            </a:solidFill>
            <a:prstDash val="solid"/>
          </a:ln>
        </p:spPr>
      </p:sp>
      <p:pic>
        <p:nvPicPr>
          <p:cNvPr id="8" name="Image 2" descr="preencoded.png">    </p:cNvPr>
          <p:cNvPicPr>
            <a:picLocks noChangeAspect="1"/>
          </p:cNvPicPr>
          <p:nvPr/>
        </p:nvPicPr>
        <p:blipFill>
          <a:blip r:embed="rId3"/>
          <a:stretch>
            <a:fillRect/>
          </a:stretch>
        </p:blipFill>
        <p:spPr>
          <a:xfrm>
            <a:off x="840819" y="5286018"/>
            <a:ext cx="340162" cy="340162"/>
          </a:xfrm>
          <a:prstGeom prst="rect">
            <a:avLst/>
          </a:prstGeom>
        </p:spPr>
      </p:pic>
      <p:sp>
        <p:nvSpPr>
          <p:cNvPr id="9" name="Text 4"/>
          <p:cNvSpPr/>
          <p:nvPr/>
        </p:nvSpPr>
        <p:spPr>
          <a:xfrm>
            <a:off x="1299686" y="5261729"/>
            <a:ext cx="2067401" cy="388858"/>
          </a:xfrm>
          <a:prstGeom prst="rect">
            <a:avLst/>
          </a:prstGeom>
          <a:noFill/>
          <a:ln/>
        </p:spPr>
        <p:txBody>
          <a:bodyPr wrap="none" rtlCol="0" anchor="t"/>
          <a:lstStyle/>
          <a:p>
            <a:pPr algn="l" indent="0" marL="0">
              <a:lnSpc>
                <a:spcPts val="3062"/>
              </a:lnSpc>
              <a:buNone/>
            </a:pPr>
            <a:r>
              <a:rPr lang="en-US" sz="2187" b="1" dirty="0">
                <a:solidFill>
                  <a:srgbClr val="5B5F71"/>
                </a:solidFill>
                <a:latin typeface="Instrument Sans" pitchFamily="34" charset="0"/>
                <a:ea typeface="Instrument Sans" pitchFamily="34" charset="-122"/>
                <a:cs typeface="Instrument Sans" pitchFamily="34" charset="-120"/>
              </a:rPr>
              <a:t>by James Tzeng</a:t>
            </a:r>
            <a:endParaRPr lang="en-US" sz="2187" dirty="0"/>
          </a:p>
        </p:txBody>
      </p:sp>
      <p:pic>
        <p:nvPicPr>
          <p:cNvPr id="10" name="Image 3" descr="preencoded.png">
            <a:hlinkClick r:id="rId5" tooltip=""/>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57103"/>
          </a:xfrm>
          <a:prstGeom prst="rect">
            <a:avLst/>
          </a:prstGeom>
          <a:solidFill>
            <a:srgbClr val="FFFFFF">
              <a:alpha val="75000"/>
            </a:srgbClr>
          </a:solidFill>
          <a:ln/>
        </p:spPr>
      </p:sp>
      <p:sp>
        <p:nvSpPr>
          <p:cNvPr id="4" name="Text 1"/>
          <p:cNvSpPr/>
          <p:nvPr/>
        </p:nvSpPr>
        <p:spPr>
          <a:xfrm>
            <a:off x="3453765" y="447080"/>
            <a:ext cx="7393305" cy="508040"/>
          </a:xfrm>
          <a:prstGeom prst="rect">
            <a:avLst/>
          </a:prstGeom>
          <a:noFill/>
          <a:ln/>
        </p:spPr>
        <p:txBody>
          <a:bodyPr wrap="none" rtlCol="0" anchor="t"/>
          <a:lstStyle/>
          <a:p>
            <a:pPr indent="0" marL="0">
              <a:lnSpc>
                <a:spcPts val="4001"/>
              </a:lnSpc>
              <a:buNone/>
            </a:pPr>
            <a:r>
              <a:rPr lang="en-US" sz="3200" b="1" dirty="0">
                <a:solidFill>
                  <a:srgbClr val="5B5F72"/>
                </a:solidFill>
                <a:latin typeface="Instrument Sans" pitchFamily="34" charset="0"/>
                <a:ea typeface="Instrument Sans" pitchFamily="34" charset="-122"/>
                <a:cs typeface="Instrument Sans" pitchFamily="34" charset="-120"/>
              </a:rPr>
              <a:t>Generational Improvements for Core i7</a:t>
            </a:r>
            <a:endParaRPr lang="en-US" sz="3200" dirty="0"/>
          </a:p>
        </p:txBody>
      </p:sp>
      <p:sp>
        <p:nvSpPr>
          <p:cNvPr id="5" name="Shape 2"/>
          <p:cNvSpPr/>
          <p:nvPr/>
        </p:nvSpPr>
        <p:spPr>
          <a:xfrm>
            <a:off x="3453765" y="1280279"/>
            <a:ext cx="7722751" cy="6529745"/>
          </a:xfrm>
          <a:prstGeom prst="roundRect">
            <a:avLst>
              <a:gd name="adj" fmla="val 1120"/>
            </a:avLst>
          </a:prstGeom>
          <a:noFill/>
          <a:ln w="7620">
            <a:solidFill>
              <a:srgbClr val="000000">
                <a:alpha val="8000"/>
              </a:srgbClr>
            </a:solidFill>
            <a:prstDash val="solid"/>
          </a:ln>
        </p:spPr>
      </p:sp>
      <p:sp>
        <p:nvSpPr>
          <p:cNvPr id="6" name="Shape 3"/>
          <p:cNvSpPr/>
          <p:nvPr/>
        </p:nvSpPr>
        <p:spPr>
          <a:xfrm>
            <a:off x="3461385" y="1287899"/>
            <a:ext cx="7707511" cy="990719"/>
          </a:xfrm>
          <a:prstGeom prst="rect">
            <a:avLst/>
          </a:prstGeom>
          <a:solidFill>
            <a:srgbClr val="FFFFFF">
              <a:alpha val="4000"/>
            </a:srgbClr>
          </a:solidFill>
          <a:ln/>
        </p:spPr>
      </p:sp>
      <p:sp>
        <p:nvSpPr>
          <p:cNvPr id="7" name="Text 4"/>
          <p:cNvSpPr/>
          <p:nvPr/>
        </p:nvSpPr>
        <p:spPr>
          <a:xfrm>
            <a:off x="3624739" y="1393031"/>
            <a:ext cx="634484" cy="520303"/>
          </a:xfrm>
          <a:prstGeom prst="rect">
            <a:avLst/>
          </a:prstGeom>
          <a:noFill/>
          <a:ln/>
        </p:spPr>
        <p:txBody>
          <a:bodyPr wrap="square" rtlCol="0" anchor="t"/>
          <a:lstStyle/>
          <a:p>
            <a:pPr indent="0" marL="0">
              <a:lnSpc>
                <a:spcPts val="2048"/>
              </a:lnSpc>
              <a:buNone/>
            </a:pPr>
            <a:r>
              <a:rPr lang="en-US" sz="1280" b="1" dirty="0">
                <a:solidFill>
                  <a:srgbClr val="5B5F71"/>
                </a:solidFill>
                <a:latin typeface="Instrument Sans" pitchFamily="34" charset="0"/>
                <a:ea typeface="Instrument Sans" pitchFamily="34" charset="-122"/>
                <a:cs typeface="Instrument Sans" pitchFamily="34" charset="-120"/>
              </a:rPr>
              <a:t>Generation</a:t>
            </a:r>
            <a:endParaRPr lang="en-US" sz="1280" dirty="0"/>
          </a:p>
        </p:txBody>
      </p:sp>
      <p:sp>
        <p:nvSpPr>
          <p:cNvPr id="8" name="Text 5"/>
          <p:cNvSpPr/>
          <p:nvPr/>
        </p:nvSpPr>
        <p:spPr>
          <a:xfrm>
            <a:off x="4591883" y="1393031"/>
            <a:ext cx="630674" cy="520303"/>
          </a:xfrm>
          <a:prstGeom prst="rect">
            <a:avLst/>
          </a:prstGeom>
          <a:noFill/>
          <a:ln/>
        </p:spPr>
        <p:txBody>
          <a:bodyPr wrap="square" rtlCol="0" anchor="t"/>
          <a:lstStyle/>
          <a:p>
            <a:pPr indent="0" marL="0">
              <a:lnSpc>
                <a:spcPts val="2048"/>
              </a:lnSpc>
              <a:buNone/>
            </a:pPr>
            <a:r>
              <a:rPr lang="en-US" sz="1280" b="1" dirty="0">
                <a:solidFill>
                  <a:srgbClr val="5B5F71"/>
                </a:solidFill>
                <a:latin typeface="Instrument Sans" pitchFamily="34" charset="0"/>
                <a:ea typeface="Instrument Sans" pitchFamily="34" charset="-122"/>
                <a:cs typeface="Instrument Sans" pitchFamily="34" charset="-120"/>
              </a:rPr>
              <a:t>Example Model</a:t>
            </a:r>
            <a:endParaRPr lang="en-US" sz="1280" dirty="0"/>
          </a:p>
        </p:txBody>
      </p:sp>
      <p:sp>
        <p:nvSpPr>
          <p:cNvPr id="9" name="Text 6"/>
          <p:cNvSpPr/>
          <p:nvPr/>
        </p:nvSpPr>
        <p:spPr>
          <a:xfrm>
            <a:off x="5555218" y="1393031"/>
            <a:ext cx="630674" cy="780455"/>
          </a:xfrm>
          <a:prstGeom prst="rect">
            <a:avLst/>
          </a:prstGeom>
          <a:noFill/>
          <a:ln/>
        </p:spPr>
        <p:txBody>
          <a:bodyPr wrap="square" rtlCol="0" anchor="t"/>
          <a:lstStyle/>
          <a:p>
            <a:pPr indent="0" marL="0">
              <a:lnSpc>
                <a:spcPts val="2048"/>
              </a:lnSpc>
              <a:buNone/>
            </a:pPr>
            <a:r>
              <a:rPr lang="en-US" sz="1280" b="1" dirty="0">
                <a:solidFill>
                  <a:srgbClr val="5B5F71"/>
                </a:solidFill>
                <a:latin typeface="Instrument Sans" pitchFamily="34" charset="0"/>
                <a:ea typeface="Instrument Sans" pitchFamily="34" charset="-122"/>
                <a:cs typeface="Instrument Sans" pitchFamily="34" charset="-120"/>
              </a:rPr>
              <a:t>Cores/Threads</a:t>
            </a:r>
            <a:endParaRPr lang="en-US" sz="1280" dirty="0"/>
          </a:p>
        </p:txBody>
      </p:sp>
      <p:sp>
        <p:nvSpPr>
          <p:cNvPr id="10" name="Text 7"/>
          <p:cNvSpPr/>
          <p:nvPr/>
        </p:nvSpPr>
        <p:spPr>
          <a:xfrm>
            <a:off x="6518553" y="1393031"/>
            <a:ext cx="630674" cy="520303"/>
          </a:xfrm>
          <a:prstGeom prst="rect">
            <a:avLst/>
          </a:prstGeom>
          <a:noFill/>
          <a:ln/>
        </p:spPr>
        <p:txBody>
          <a:bodyPr wrap="square" rtlCol="0" anchor="t"/>
          <a:lstStyle/>
          <a:p>
            <a:pPr indent="0" marL="0">
              <a:lnSpc>
                <a:spcPts val="2048"/>
              </a:lnSpc>
              <a:buNone/>
            </a:pPr>
            <a:r>
              <a:rPr lang="en-US" sz="1280" b="1" dirty="0">
                <a:solidFill>
                  <a:srgbClr val="5B5F71"/>
                </a:solidFill>
                <a:latin typeface="Instrument Sans" pitchFamily="34" charset="0"/>
                <a:ea typeface="Instrument Sans" pitchFamily="34" charset="-122"/>
                <a:cs typeface="Instrument Sans" pitchFamily="34" charset="-120"/>
              </a:rPr>
              <a:t>Base Clock</a:t>
            </a:r>
            <a:endParaRPr lang="en-US" sz="1280" dirty="0"/>
          </a:p>
        </p:txBody>
      </p:sp>
      <p:sp>
        <p:nvSpPr>
          <p:cNvPr id="11" name="Text 8"/>
          <p:cNvSpPr/>
          <p:nvPr/>
        </p:nvSpPr>
        <p:spPr>
          <a:xfrm>
            <a:off x="7481887" y="1393031"/>
            <a:ext cx="630674" cy="780455"/>
          </a:xfrm>
          <a:prstGeom prst="rect">
            <a:avLst/>
          </a:prstGeom>
          <a:noFill/>
          <a:ln/>
        </p:spPr>
        <p:txBody>
          <a:bodyPr wrap="square" rtlCol="0" anchor="t"/>
          <a:lstStyle/>
          <a:p>
            <a:pPr indent="0" marL="0">
              <a:lnSpc>
                <a:spcPts val="2048"/>
              </a:lnSpc>
              <a:buNone/>
            </a:pPr>
            <a:r>
              <a:rPr lang="en-US" sz="1280" b="1" dirty="0">
                <a:solidFill>
                  <a:srgbClr val="5B5F71"/>
                </a:solidFill>
                <a:latin typeface="Instrument Sans" pitchFamily="34" charset="0"/>
                <a:ea typeface="Instrument Sans" pitchFamily="34" charset="-122"/>
                <a:cs typeface="Instrument Sans" pitchFamily="34" charset="-120"/>
              </a:rPr>
              <a:t>Max Turbo Clock</a:t>
            </a:r>
            <a:endParaRPr lang="en-US" sz="1280" dirty="0"/>
          </a:p>
        </p:txBody>
      </p:sp>
      <p:sp>
        <p:nvSpPr>
          <p:cNvPr id="12" name="Text 9"/>
          <p:cNvSpPr/>
          <p:nvPr/>
        </p:nvSpPr>
        <p:spPr>
          <a:xfrm>
            <a:off x="8445222" y="1393031"/>
            <a:ext cx="630674" cy="520303"/>
          </a:xfrm>
          <a:prstGeom prst="rect">
            <a:avLst/>
          </a:prstGeom>
          <a:noFill/>
          <a:ln/>
        </p:spPr>
        <p:txBody>
          <a:bodyPr wrap="square" rtlCol="0" anchor="t"/>
          <a:lstStyle/>
          <a:p>
            <a:pPr indent="0" marL="0">
              <a:lnSpc>
                <a:spcPts val="2048"/>
              </a:lnSpc>
              <a:buNone/>
            </a:pPr>
            <a:r>
              <a:rPr lang="en-US" sz="1280" b="1" dirty="0">
                <a:solidFill>
                  <a:srgbClr val="5B5F71"/>
                </a:solidFill>
                <a:latin typeface="Instrument Sans" pitchFamily="34" charset="0"/>
                <a:ea typeface="Instrument Sans" pitchFamily="34" charset="-122"/>
                <a:cs typeface="Instrument Sans" pitchFamily="34" charset="-120"/>
              </a:rPr>
              <a:t>Process Node</a:t>
            </a:r>
            <a:endParaRPr lang="en-US" sz="1280" dirty="0"/>
          </a:p>
        </p:txBody>
      </p:sp>
      <p:sp>
        <p:nvSpPr>
          <p:cNvPr id="13" name="Text 10"/>
          <p:cNvSpPr/>
          <p:nvPr/>
        </p:nvSpPr>
        <p:spPr>
          <a:xfrm>
            <a:off x="9408557" y="1393031"/>
            <a:ext cx="630674" cy="780455"/>
          </a:xfrm>
          <a:prstGeom prst="rect">
            <a:avLst/>
          </a:prstGeom>
          <a:noFill/>
          <a:ln/>
        </p:spPr>
        <p:txBody>
          <a:bodyPr wrap="square" rtlCol="0" anchor="t"/>
          <a:lstStyle/>
          <a:p>
            <a:pPr indent="0" marL="0">
              <a:lnSpc>
                <a:spcPts val="2048"/>
              </a:lnSpc>
              <a:buNone/>
            </a:pPr>
            <a:r>
              <a:rPr lang="en-US" sz="1280" b="1" dirty="0">
                <a:solidFill>
                  <a:srgbClr val="5B5F71"/>
                </a:solidFill>
                <a:latin typeface="Instrument Sans" pitchFamily="34" charset="0"/>
                <a:ea typeface="Instrument Sans" pitchFamily="34" charset="-122"/>
                <a:cs typeface="Instrument Sans" pitchFamily="34" charset="-120"/>
              </a:rPr>
              <a:t>Key Features</a:t>
            </a:r>
            <a:endParaRPr lang="en-US" sz="1280" dirty="0"/>
          </a:p>
        </p:txBody>
      </p:sp>
      <p:sp>
        <p:nvSpPr>
          <p:cNvPr id="14" name="Text 11"/>
          <p:cNvSpPr/>
          <p:nvPr/>
        </p:nvSpPr>
        <p:spPr>
          <a:xfrm>
            <a:off x="10371892" y="1393031"/>
            <a:ext cx="634484" cy="520303"/>
          </a:xfrm>
          <a:prstGeom prst="rect">
            <a:avLst/>
          </a:prstGeom>
          <a:noFill/>
          <a:ln/>
        </p:spPr>
        <p:txBody>
          <a:bodyPr wrap="square" rtlCol="0" anchor="t"/>
          <a:lstStyle/>
          <a:p>
            <a:pPr indent="0" marL="0">
              <a:lnSpc>
                <a:spcPts val="2048"/>
              </a:lnSpc>
              <a:buNone/>
            </a:pPr>
            <a:r>
              <a:rPr lang="en-US" sz="1280" b="1" dirty="0">
                <a:solidFill>
                  <a:srgbClr val="5B5F71"/>
                </a:solidFill>
                <a:latin typeface="Instrument Sans" pitchFamily="34" charset="0"/>
                <a:ea typeface="Instrument Sans" pitchFamily="34" charset="-122"/>
                <a:cs typeface="Instrument Sans" pitchFamily="34" charset="-120"/>
              </a:rPr>
              <a:t>Release Year</a:t>
            </a:r>
            <a:endParaRPr lang="en-US" sz="1280" dirty="0"/>
          </a:p>
        </p:txBody>
      </p:sp>
      <p:sp>
        <p:nvSpPr>
          <p:cNvPr id="15" name="Shape 12"/>
          <p:cNvSpPr/>
          <p:nvPr/>
        </p:nvSpPr>
        <p:spPr>
          <a:xfrm>
            <a:off x="3461385" y="2278618"/>
            <a:ext cx="7707511" cy="990719"/>
          </a:xfrm>
          <a:prstGeom prst="rect">
            <a:avLst/>
          </a:prstGeom>
          <a:solidFill>
            <a:srgbClr val="000000">
              <a:alpha val="4000"/>
            </a:srgbClr>
          </a:solidFill>
          <a:ln/>
        </p:spPr>
      </p:sp>
      <p:sp>
        <p:nvSpPr>
          <p:cNvPr id="16" name="Text 13"/>
          <p:cNvSpPr/>
          <p:nvPr/>
        </p:nvSpPr>
        <p:spPr>
          <a:xfrm>
            <a:off x="3624739" y="2383750"/>
            <a:ext cx="634484" cy="260152"/>
          </a:xfrm>
          <a:prstGeom prst="rect">
            <a:avLst/>
          </a:prstGeom>
          <a:noFill/>
          <a:ln/>
        </p:spPr>
        <p:txBody>
          <a:bodyPr wrap="none" rtlCol="0" anchor="t"/>
          <a:lstStyle/>
          <a:p>
            <a:pPr indent="0" marL="0">
              <a:lnSpc>
                <a:spcPts val="2048"/>
              </a:lnSpc>
              <a:buNone/>
            </a:pPr>
            <a:r>
              <a:rPr lang="en-US" sz="1280" dirty="0">
                <a:solidFill>
                  <a:srgbClr val="5B5F71"/>
                </a:solidFill>
                <a:latin typeface="Instrument Sans" pitchFamily="34" charset="0"/>
                <a:ea typeface="Instrument Sans" pitchFamily="34" charset="-122"/>
                <a:cs typeface="Instrument Sans" pitchFamily="34" charset="-120"/>
              </a:rPr>
              <a:t>6th Gen</a:t>
            </a:r>
            <a:endParaRPr lang="en-US" sz="1280" dirty="0"/>
          </a:p>
        </p:txBody>
      </p:sp>
      <p:sp>
        <p:nvSpPr>
          <p:cNvPr id="17" name="Text 14"/>
          <p:cNvSpPr/>
          <p:nvPr/>
        </p:nvSpPr>
        <p:spPr>
          <a:xfrm>
            <a:off x="4591883" y="2383750"/>
            <a:ext cx="630674" cy="520303"/>
          </a:xfrm>
          <a:prstGeom prst="rect">
            <a:avLst/>
          </a:prstGeom>
          <a:noFill/>
          <a:ln/>
        </p:spPr>
        <p:txBody>
          <a:bodyPr wrap="square" rtlCol="0" anchor="t"/>
          <a:lstStyle/>
          <a:p>
            <a:pPr indent="0" marL="0">
              <a:lnSpc>
                <a:spcPts val="2048"/>
              </a:lnSpc>
              <a:buNone/>
            </a:pPr>
            <a:r>
              <a:rPr lang="en-US" sz="1280" dirty="0">
                <a:solidFill>
                  <a:srgbClr val="5B5F71"/>
                </a:solidFill>
                <a:latin typeface="Instrument Sans" pitchFamily="34" charset="0"/>
                <a:ea typeface="Instrument Sans" pitchFamily="34" charset="-122"/>
                <a:cs typeface="Instrument Sans" pitchFamily="34" charset="-120"/>
              </a:rPr>
              <a:t>i7-6700K</a:t>
            </a:r>
            <a:endParaRPr lang="en-US" sz="1280" dirty="0"/>
          </a:p>
        </p:txBody>
      </p:sp>
      <p:sp>
        <p:nvSpPr>
          <p:cNvPr id="18" name="Text 15"/>
          <p:cNvSpPr/>
          <p:nvPr/>
        </p:nvSpPr>
        <p:spPr>
          <a:xfrm>
            <a:off x="5555218" y="2383750"/>
            <a:ext cx="630674" cy="260152"/>
          </a:xfrm>
          <a:prstGeom prst="rect">
            <a:avLst/>
          </a:prstGeom>
          <a:noFill/>
          <a:ln/>
        </p:spPr>
        <p:txBody>
          <a:bodyPr wrap="none" rtlCol="0" anchor="t"/>
          <a:lstStyle/>
          <a:p>
            <a:pPr indent="0" marL="0">
              <a:lnSpc>
                <a:spcPts val="2048"/>
              </a:lnSpc>
              <a:buNone/>
            </a:pPr>
            <a:r>
              <a:rPr lang="en-US" sz="1280" dirty="0">
                <a:solidFill>
                  <a:srgbClr val="5B5F71"/>
                </a:solidFill>
                <a:latin typeface="Instrument Sans" pitchFamily="34" charset="0"/>
                <a:ea typeface="Instrument Sans" pitchFamily="34" charset="-122"/>
                <a:cs typeface="Instrument Sans" pitchFamily="34" charset="-120"/>
              </a:rPr>
              <a:t>4/8</a:t>
            </a:r>
            <a:endParaRPr lang="en-US" sz="1280" dirty="0"/>
          </a:p>
        </p:txBody>
      </p:sp>
      <p:sp>
        <p:nvSpPr>
          <p:cNvPr id="19" name="Text 16"/>
          <p:cNvSpPr/>
          <p:nvPr/>
        </p:nvSpPr>
        <p:spPr>
          <a:xfrm>
            <a:off x="6518553" y="2383750"/>
            <a:ext cx="630674" cy="260152"/>
          </a:xfrm>
          <a:prstGeom prst="rect">
            <a:avLst/>
          </a:prstGeom>
          <a:noFill/>
          <a:ln/>
        </p:spPr>
        <p:txBody>
          <a:bodyPr wrap="none" rtlCol="0" anchor="t"/>
          <a:lstStyle/>
          <a:p>
            <a:pPr indent="0" marL="0">
              <a:lnSpc>
                <a:spcPts val="2048"/>
              </a:lnSpc>
              <a:buNone/>
            </a:pPr>
            <a:r>
              <a:rPr lang="en-US" sz="1280" dirty="0">
                <a:solidFill>
                  <a:srgbClr val="5B5F71"/>
                </a:solidFill>
                <a:latin typeface="Instrument Sans" pitchFamily="34" charset="0"/>
                <a:ea typeface="Instrument Sans" pitchFamily="34" charset="-122"/>
                <a:cs typeface="Instrument Sans" pitchFamily="34" charset="-120"/>
              </a:rPr>
              <a:t>4.0 GHz</a:t>
            </a:r>
            <a:endParaRPr lang="en-US" sz="1280" dirty="0"/>
          </a:p>
        </p:txBody>
      </p:sp>
      <p:sp>
        <p:nvSpPr>
          <p:cNvPr id="20" name="Text 17"/>
          <p:cNvSpPr/>
          <p:nvPr/>
        </p:nvSpPr>
        <p:spPr>
          <a:xfrm>
            <a:off x="7481887" y="2383750"/>
            <a:ext cx="630674" cy="260152"/>
          </a:xfrm>
          <a:prstGeom prst="rect">
            <a:avLst/>
          </a:prstGeom>
          <a:noFill/>
          <a:ln/>
        </p:spPr>
        <p:txBody>
          <a:bodyPr wrap="none" rtlCol="0" anchor="t"/>
          <a:lstStyle/>
          <a:p>
            <a:pPr indent="0" marL="0">
              <a:lnSpc>
                <a:spcPts val="2048"/>
              </a:lnSpc>
              <a:buNone/>
            </a:pPr>
            <a:r>
              <a:rPr lang="en-US" sz="1280" dirty="0">
                <a:solidFill>
                  <a:srgbClr val="5B5F71"/>
                </a:solidFill>
                <a:latin typeface="Instrument Sans" pitchFamily="34" charset="0"/>
                <a:ea typeface="Instrument Sans" pitchFamily="34" charset="-122"/>
                <a:cs typeface="Instrument Sans" pitchFamily="34" charset="-120"/>
              </a:rPr>
              <a:t>4.2 GHz</a:t>
            </a:r>
            <a:endParaRPr lang="en-US" sz="1280" dirty="0"/>
          </a:p>
        </p:txBody>
      </p:sp>
      <p:sp>
        <p:nvSpPr>
          <p:cNvPr id="21" name="Text 18"/>
          <p:cNvSpPr/>
          <p:nvPr/>
        </p:nvSpPr>
        <p:spPr>
          <a:xfrm>
            <a:off x="8445222" y="2383750"/>
            <a:ext cx="630674" cy="260152"/>
          </a:xfrm>
          <a:prstGeom prst="rect">
            <a:avLst/>
          </a:prstGeom>
          <a:noFill/>
          <a:ln/>
        </p:spPr>
        <p:txBody>
          <a:bodyPr wrap="none" rtlCol="0" anchor="t"/>
          <a:lstStyle/>
          <a:p>
            <a:pPr indent="0" marL="0">
              <a:lnSpc>
                <a:spcPts val="2048"/>
              </a:lnSpc>
              <a:buNone/>
            </a:pPr>
            <a:r>
              <a:rPr lang="en-US" sz="1280" dirty="0">
                <a:solidFill>
                  <a:srgbClr val="5B5F71"/>
                </a:solidFill>
                <a:latin typeface="Instrument Sans" pitchFamily="34" charset="0"/>
                <a:ea typeface="Instrument Sans" pitchFamily="34" charset="-122"/>
                <a:cs typeface="Instrument Sans" pitchFamily="34" charset="-120"/>
              </a:rPr>
              <a:t>14nm</a:t>
            </a:r>
            <a:endParaRPr lang="en-US" sz="1280" dirty="0"/>
          </a:p>
        </p:txBody>
      </p:sp>
      <p:sp>
        <p:nvSpPr>
          <p:cNvPr id="22" name="Text 19"/>
          <p:cNvSpPr/>
          <p:nvPr/>
        </p:nvSpPr>
        <p:spPr>
          <a:xfrm>
            <a:off x="9408557" y="2383750"/>
            <a:ext cx="630674" cy="780455"/>
          </a:xfrm>
          <a:prstGeom prst="rect">
            <a:avLst/>
          </a:prstGeom>
          <a:noFill/>
          <a:ln/>
        </p:spPr>
        <p:txBody>
          <a:bodyPr wrap="square" rtlCol="0" anchor="t"/>
          <a:lstStyle/>
          <a:p>
            <a:pPr indent="0" marL="0">
              <a:lnSpc>
                <a:spcPts val="2048"/>
              </a:lnSpc>
              <a:buNone/>
            </a:pPr>
            <a:r>
              <a:rPr lang="en-US" sz="1280" dirty="0">
                <a:solidFill>
                  <a:srgbClr val="5B5F71"/>
                </a:solidFill>
                <a:latin typeface="Instrument Sans" pitchFamily="34" charset="0"/>
                <a:ea typeface="Instrument Sans" pitchFamily="34" charset="-122"/>
                <a:cs typeface="Instrument Sans" pitchFamily="34" charset="-120"/>
              </a:rPr>
              <a:t>Skylake architecture</a:t>
            </a:r>
            <a:endParaRPr lang="en-US" sz="1280" dirty="0"/>
          </a:p>
        </p:txBody>
      </p:sp>
      <p:sp>
        <p:nvSpPr>
          <p:cNvPr id="23" name="Text 20"/>
          <p:cNvSpPr/>
          <p:nvPr/>
        </p:nvSpPr>
        <p:spPr>
          <a:xfrm>
            <a:off x="10371892" y="2383750"/>
            <a:ext cx="634484" cy="260152"/>
          </a:xfrm>
          <a:prstGeom prst="rect">
            <a:avLst/>
          </a:prstGeom>
          <a:noFill/>
          <a:ln/>
        </p:spPr>
        <p:txBody>
          <a:bodyPr wrap="none" rtlCol="0" anchor="t"/>
          <a:lstStyle/>
          <a:p>
            <a:pPr indent="0" marL="0">
              <a:lnSpc>
                <a:spcPts val="2048"/>
              </a:lnSpc>
              <a:buNone/>
            </a:pPr>
            <a:r>
              <a:rPr lang="en-US" sz="1280" dirty="0">
                <a:solidFill>
                  <a:srgbClr val="5B5F71"/>
                </a:solidFill>
                <a:latin typeface="Instrument Sans" pitchFamily="34" charset="0"/>
                <a:ea typeface="Instrument Sans" pitchFamily="34" charset="-122"/>
                <a:cs typeface="Instrument Sans" pitchFamily="34" charset="-120"/>
              </a:rPr>
              <a:t>2015</a:t>
            </a:r>
            <a:endParaRPr lang="en-US" sz="1280" dirty="0"/>
          </a:p>
        </p:txBody>
      </p:sp>
      <p:sp>
        <p:nvSpPr>
          <p:cNvPr id="24" name="Shape 21"/>
          <p:cNvSpPr/>
          <p:nvPr/>
        </p:nvSpPr>
        <p:spPr>
          <a:xfrm>
            <a:off x="3461385" y="3269337"/>
            <a:ext cx="7707511" cy="1250871"/>
          </a:xfrm>
          <a:prstGeom prst="rect">
            <a:avLst/>
          </a:prstGeom>
          <a:solidFill>
            <a:srgbClr val="FFFFFF">
              <a:alpha val="4000"/>
            </a:srgbClr>
          </a:solidFill>
          <a:ln/>
        </p:spPr>
      </p:sp>
      <p:sp>
        <p:nvSpPr>
          <p:cNvPr id="25" name="Text 22"/>
          <p:cNvSpPr/>
          <p:nvPr/>
        </p:nvSpPr>
        <p:spPr>
          <a:xfrm>
            <a:off x="3624739" y="3374469"/>
            <a:ext cx="634484" cy="260152"/>
          </a:xfrm>
          <a:prstGeom prst="rect">
            <a:avLst/>
          </a:prstGeom>
          <a:noFill/>
          <a:ln/>
        </p:spPr>
        <p:txBody>
          <a:bodyPr wrap="none" rtlCol="0" anchor="t"/>
          <a:lstStyle/>
          <a:p>
            <a:pPr indent="0" marL="0">
              <a:lnSpc>
                <a:spcPts val="2048"/>
              </a:lnSpc>
              <a:buNone/>
            </a:pPr>
            <a:r>
              <a:rPr lang="en-US" sz="1280" dirty="0">
                <a:solidFill>
                  <a:srgbClr val="5B5F71"/>
                </a:solidFill>
                <a:latin typeface="Instrument Sans" pitchFamily="34" charset="0"/>
                <a:ea typeface="Instrument Sans" pitchFamily="34" charset="-122"/>
                <a:cs typeface="Instrument Sans" pitchFamily="34" charset="-120"/>
              </a:rPr>
              <a:t>7th Gen</a:t>
            </a:r>
            <a:endParaRPr lang="en-US" sz="1280" dirty="0"/>
          </a:p>
        </p:txBody>
      </p:sp>
      <p:sp>
        <p:nvSpPr>
          <p:cNvPr id="26" name="Text 23"/>
          <p:cNvSpPr/>
          <p:nvPr/>
        </p:nvSpPr>
        <p:spPr>
          <a:xfrm>
            <a:off x="4591883" y="3374469"/>
            <a:ext cx="630674" cy="520303"/>
          </a:xfrm>
          <a:prstGeom prst="rect">
            <a:avLst/>
          </a:prstGeom>
          <a:noFill/>
          <a:ln/>
        </p:spPr>
        <p:txBody>
          <a:bodyPr wrap="square" rtlCol="0" anchor="t"/>
          <a:lstStyle/>
          <a:p>
            <a:pPr indent="0" marL="0">
              <a:lnSpc>
                <a:spcPts val="2048"/>
              </a:lnSpc>
              <a:buNone/>
            </a:pPr>
            <a:r>
              <a:rPr lang="en-US" sz="1280" dirty="0">
                <a:solidFill>
                  <a:srgbClr val="5B5F71"/>
                </a:solidFill>
                <a:latin typeface="Instrument Sans" pitchFamily="34" charset="0"/>
                <a:ea typeface="Instrument Sans" pitchFamily="34" charset="-122"/>
                <a:cs typeface="Instrument Sans" pitchFamily="34" charset="-120"/>
              </a:rPr>
              <a:t>i7-7700K</a:t>
            </a:r>
            <a:endParaRPr lang="en-US" sz="1280" dirty="0"/>
          </a:p>
        </p:txBody>
      </p:sp>
      <p:sp>
        <p:nvSpPr>
          <p:cNvPr id="27" name="Text 24"/>
          <p:cNvSpPr/>
          <p:nvPr/>
        </p:nvSpPr>
        <p:spPr>
          <a:xfrm>
            <a:off x="5555218" y="3374469"/>
            <a:ext cx="630674" cy="260152"/>
          </a:xfrm>
          <a:prstGeom prst="rect">
            <a:avLst/>
          </a:prstGeom>
          <a:noFill/>
          <a:ln/>
        </p:spPr>
        <p:txBody>
          <a:bodyPr wrap="none" rtlCol="0" anchor="t"/>
          <a:lstStyle/>
          <a:p>
            <a:pPr indent="0" marL="0">
              <a:lnSpc>
                <a:spcPts val="2048"/>
              </a:lnSpc>
              <a:buNone/>
            </a:pPr>
            <a:r>
              <a:rPr lang="en-US" sz="1280" dirty="0">
                <a:solidFill>
                  <a:srgbClr val="5B5F71"/>
                </a:solidFill>
                <a:latin typeface="Instrument Sans" pitchFamily="34" charset="0"/>
                <a:ea typeface="Instrument Sans" pitchFamily="34" charset="-122"/>
                <a:cs typeface="Instrument Sans" pitchFamily="34" charset="-120"/>
              </a:rPr>
              <a:t>4/8</a:t>
            </a:r>
            <a:endParaRPr lang="en-US" sz="1280" dirty="0"/>
          </a:p>
        </p:txBody>
      </p:sp>
      <p:sp>
        <p:nvSpPr>
          <p:cNvPr id="28" name="Text 25"/>
          <p:cNvSpPr/>
          <p:nvPr/>
        </p:nvSpPr>
        <p:spPr>
          <a:xfrm>
            <a:off x="6518553" y="3374469"/>
            <a:ext cx="630674" cy="260152"/>
          </a:xfrm>
          <a:prstGeom prst="rect">
            <a:avLst/>
          </a:prstGeom>
          <a:noFill/>
          <a:ln/>
        </p:spPr>
        <p:txBody>
          <a:bodyPr wrap="none" rtlCol="0" anchor="t"/>
          <a:lstStyle/>
          <a:p>
            <a:pPr indent="0" marL="0">
              <a:lnSpc>
                <a:spcPts val="2048"/>
              </a:lnSpc>
              <a:buNone/>
            </a:pPr>
            <a:r>
              <a:rPr lang="en-US" sz="1280" dirty="0">
                <a:solidFill>
                  <a:srgbClr val="5B5F71"/>
                </a:solidFill>
                <a:latin typeface="Instrument Sans" pitchFamily="34" charset="0"/>
                <a:ea typeface="Instrument Sans" pitchFamily="34" charset="-122"/>
                <a:cs typeface="Instrument Sans" pitchFamily="34" charset="-120"/>
              </a:rPr>
              <a:t>4.2 GHz</a:t>
            </a:r>
            <a:endParaRPr lang="en-US" sz="1280" dirty="0"/>
          </a:p>
        </p:txBody>
      </p:sp>
      <p:sp>
        <p:nvSpPr>
          <p:cNvPr id="29" name="Text 26"/>
          <p:cNvSpPr/>
          <p:nvPr/>
        </p:nvSpPr>
        <p:spPr>
          <a:xfrm>
            <a:off x="7481887" y="3374469"/>
            <a:ext cx="630674" cy="260152"/>
          </a:xfrm>
          <a:prstGeom prst="rect">
            <a:avLst/>
          </a:prstGeom>
          <a:noFill/>
          <a:ln/>
        </p:spPr>
        <p:txBody>
          <a:bodyPr wrap="none" rtlCol="0" anchor="t"/>
          <a:lstStyle/>
          <a:p>
            <a:pPr indent="0" marL="0">
              <a:lnSpc>
                <a:spcPts val="2048"/>
              </a:lnSpc>
              <a:buNone/>
            </a:pPr>
            <a:r>
              <a:rPr lang="en-US" sz="1280" dirty="0">
                <a:solidFill>
                  <a:srgbClr val="5B5F71"/>
                </a:solidFill>
                <a:latin typeface="Instrument Sans" pitchFamily="34" charset="0"/>
                <a:ea typeface="Instrument Sans" pitchFamily="34" charset="-122"/>
                <a:cs typeface="Instrument Sans" pitchFamily="34" charset="-120"/>
              </a:rPr>
              <a:t>4.5 GHz</a:t>
            </a:r>
            <a:endParaRPr lang="en-US" sz="1280" dirty="0"/>
          </a:p>
        </p:txBody>
      </p:sp>
      <p:sp>
        <p:nvSpPr>
          <p:cNvPr id="30" name="Text 27"/>
          <p:cNvSpPr/>
          <p:nvPr/>
        </p:nvSpPr>
        <p:spPr>
          <a:xfrm>
            <a:off x="8445222" y="3374469"/>
            <a:ext cx="630674" cy="260152"/>
          </a:xfrm>
          <a:prstGeom prst="rect">
            <a:avLst/>
          </a:prstGeom>
          <a:noFill/>
          <a:ln/>
        </p:spPr>
        <p:txBody>
          <a:bodyPr wrap="none" rtlCol="0" anchor="t"/>
          <a:lstStyle/>
          <a:p>
            <a:pPr indent="0" marL="0">
              <a:lnSpc>
                <a:spcPts val="2048"/>
              </a:lnSpc>
              <a:buNone/>
            </a:pPr>
            <a:r>
              <a:rPr lang="en-US" sz="1280" dirty="0">
                <a:solidFill>
                  <a:srgbClr val="5B5F71"/>
                </a:solidFill>
                <a:latin typeface="Instrument Sans" pitchFamily="34" charset="0"/>
                <a:ea typeface="Instrument Sans" pitchFamily="34" charset="-122"/>
                <a:cs typeface="Instrument Sans" pitchFamily="34" charset="-120"/>
              </a:rPr>
              <a:t>14nm</a:t>
            </a:r>
            <a:endParaRPr lang="en-US" sz="1280" dirty="0"/>
          </a:p>
        </p:txBody>
      </p:sp>
      <p:sp>
        <p:nvSpPr>
          <p:cNvPr id="31" name="Text 28"/>
          <p:cNvSpPr/>
          <p:nvPr/>
        </p:nvSpPr>
        <p:spPr>
          <a:xfrm>
            <a:off x="9408557" y="3374469"/>
            <a:ext cx="630674" cy="1040606"/>
          </a:xfrm>
          <a:prstGeom prst="rect">
            <a:avLst/>
          </a:prstGeom>
          <a:noFill/>
          <a:ln/>
        </p:spPr>
        <p:txBody>
          <a:bodyPr wrap="square" rtlCol="0" anchor="t"/>
          <a:lstStyle/>
          <a:p>
            <a:pPr indent="0" marL="0">
              <a:lnSpc>
                <a:spcPts val="2048"/>
              </a:lnSpc>
              <a:buNone/>
            </a:pPr>
            <a:r>
              <a:rPr lang="en-US" sz="1280" dirty="0">
                <a:solidFill>
                  <a:srgbClr val="5B5F71"/>
                </a:solidFill>
                <a:latin typeface="Instrument Sans" pitchFamily="34" charset="0"/>
                <a:ea typeface="Instrument Sans" pitchFamily="34" charset="-122"/>
                <a:cs typeface="Instrument Sans" pitchFamily="34" charset="-120"/>
              </a:rPr>
              <a:t>Kaby Lake architecture</a:t>
            </a:r>
            <a:endParaRPr lang="en-US" sz="1280" dirty="0"/>
          </a:p>
        </p:txBody>
      </p:sp>
      <p:sp>
        <p:nvSpPr>
          <p:cNvPr id="32" name="Text 29"/>
          <p:cNvSpPr/>
          <p:nvPr/>
        </p:nvSpPr>
        <p:spPr>
          <a:xfrm>
            <a:off x="10371892" y="3374469"/>
            <a:ext cx="634484" cy="260152"/>
          </a:xfrm>
          <a:prstGeom prst="rect">
            <a:avLst/>
          </a:prstGeom>
          <a:noFill/>
          <a:ln/>
        </p:spPr>
        <p:txBody>
          <a:bodyPr wrap="none" rtlCol="0" anchor="t"/>
          <a:lstStyle/>
          <a:p>
            <a:pPr indent="0" marL="0">
              <a:lnSpc>
                <a:spcPts val="2048"/>
              </a:lnSpc>
              <a:buNone/>
            </a:pPr>
            <a:r>
              <a:rPr lang="en-US" sz="1280" dirty="0">
                <a:solidFill>
                  <a:srgbClr val="5B5F71"/>
                </a:solidFill>
                <a:latin typeface="Instrument Sans" pitchFamily="34" charset="0"/>
                <a:ea typeface="Instrument Sans" pitchFamily="34" charset="-122"/>
                <a:cs typeface="Instrument Sans" pitchFamily="34" charset="-120"/>
              </a:rPr>
              <a:t>2017</a:t>
            </a:r>
            <a:endParaRPr lang="en-US" sz="1280" dirty="0"/>
          </a:p>
        </p:txBody>
      </p:sp>
      <p:sp>
        <p:nvSpPr>
          <p:cNvPr id="33" name="Shape 30"/>
          <p:cNvSpPr/>
          <p:nvPr/>
        </p:nvSpPr>
        <p:spPr>
          <a:xfrm>
            <a:off x="3461385" y="4520208"/>
            <a:ext cx="7707511" cy="1511022"/>
          </a:xfrm>
          <a:prstGeom prst="rect">
            <a:avLst/>
          </a:prstGeom>
          <a:solidFill>
            <a:srgbClr val="000000">
              <a:alpha val="4000"/>
            </a:srgbClr>
          </a:solidFill>
          <a:ln/>
        </p:spPr>
      </p:sp>
      <p:sp>
        <p:nvSpPr>
          <p:cNvPr id="34" name="Text 31"/>
          <p:cNvSpPr/>
          <p:nvPr/>
        </p:nvSpPr>
        <p:spPr>
          <a:xfrm>
            <a:off x="3624739" y="4625340"/>
            <a:ext cx="634484" cy="260152"/>
          </a:xfrm>
          <a:prstGeom prst="rect">
            <a:avLst/>
          </a:prstGeom>
          <a:noFill/>
          <a:ln/>
        </p:spPr>
        <p:txBody>
          <a:bodyPr wrap="none" rtlCol="0" anchor="t"/>
          <a:lstStyle/>
          <a:p>
            <a:pPr indent="0" marL="0">
              <a:lnSpc>
                <a:spcPts val="2048"/>
              </a:lnSpc>
              <a:buNone/>
            </a:pPr>
            <a:r>
              <a:rPr lang="en-US" sz="1280" dirty="0">
                <a:solidFill>
                  <a:srgbClr val="5B5F71"/>
                </a:solidFill>
                <a:latin typeface="Instrument Sans" pitchFamily="34" charset="0"/>
                <a:ea typeface="Instrument Sans" pitchFamily="34" charset="-122"/>
                <a:cs typeface="Instrument Sans" pitchFamily="34" charset="-120"/>
              </a:rPr>
              <a:t>8th Gen</a:t>
            </a:r>
            <a:endParaRPr lang="en-US" sz="1280" dirty="0"/>
          </a:p>
        </p:txBody>
      </p:sp>
      <p:sp>
        <p:nvSpPr>
          <p:cNvPr id="35" name="Text 32"/>
          <p:cNvSpPr/>
          <p:nvPr/>
        </p:nvSpPr>
        <p:spPr>
          <a:xfrm>
            <a:off x="4591883" y="4625340"/>
            <a:ext cx="630674" cy="520303"/>
          </a:xfrm>
          <a:prstGeom prst="rect">
            <a:avLst/>
          </a:prstGeom>
          <a:noFill/>
          <a:ln/>
        </p:spPr>
        <p:txBody>
          <a:bodyPr wrap="square" rtlCol="0" anchor="t"/>
          <a:lstStyle/>
          <a:p>
            <a:pPr indent="0" marL="0">
              <a:lnSpc>
                <a:spcPts val="2048"/>
              </a:lnSpc>
              <a:buNone/>
            </a:pPr>
            <a:r>
              <a:rPr lang="en-US" sz="1280" dirty="0">
                <a:solidFill>
                  <a:srgbClr val="5B5F71"/>
                </a:solidFill>
                <a:latin typeface="Instrument Sans" pitchFamily="34" charset="0"/>
                <a:ea typeface="Instrument Sans" pitchFamily="34" charset="-122"/>
                <a:cs typeface="Instrument Sans" pitchFamily="34" charset="-120"/>
              </a:rPr>
              <a:t>i7-8700K</a:t>
            </a:r>
            <a:endParaRPr lang="en-US" sz="1280" dirty="0"/>
          </a:p>
        </p:txBody>
      </p:sp>
      <p:sp>
        <p:nvSpPr>
          <p:cNvPr id="36" name="Text 33"/>
          <p:cNvSpPr/>
          <p:nvPr/>
        </p:nvSpPr>
        <p:spPr>
          <a:xfrm>
            <a:off x="5555218" y="4625340"/>
            <a:ext cx="630674" cy="260152"/>
          </a:xfrm>
          <a:prstGeom prst="rect">
            <a:avLst/>
          </a:prstGeom>
          <a:noFill/>
          <a:ln/>
        </p:spPr>
        <p:txBody>
          <a:bodyPr wrap="none" rtlCol="0" anchor="t"/>
          <a:lstStyle/>
          <a:p>
            <a:pPr indent="0" marL="0">
              <a:lnSpc>
                <a:spcPts val="2048"/>
              </a:lnSpc>
              <a:buNone/>
            </a:pPr>
            <a:r>
              <a:rPr lang="en-US" sz="1280" dirty="0">
                <a:solidFill>
                  <a:srgbClr val="5B5F71"/>
                </a:solidFill>
                <a:latin typeface="Instrument Sans" pitchFamily="34" charset="0"/>
                <a:ea typeface="Instrument Sans" pitchFamily="34" charset="-122"/>
                <a:cs typeface="Instrument Sans" pitchFamily="34" charset="-120"/>
              </a:rPr>
              <a:t>6/12</a:t>
            </a:r>
            <a:endParaRPr lang="en-US" sz="1280" dirty="0"/>
          </a:p>
        </p:txBody>
      </p:sp>
      <p:sp>
        <p:nvSpPr>
          <p:cNvPr id="37" name="Text 34"/>
          <p:cNvSpPr/>
          <p:nvPr/>
        </p:nvSpPr>
        <p:spPr>
          <a:xfrm>
            <a:off x="6518553" y="4625340"/>
            <a:ext cx="630674" cy="260152"/>
          </a:xfrm>
          <a:prstGeom prst="rect">
            <a:avLst/>
          </a:prstGeom>
          <a:noFill/>
          <a:ln/>
        </p:spPr>
        <p:txBody>
          <a:bodyPr wrap="none" rtlCol="0" anchor="t"/>
          <a:lstStyle/>
          <a:p>
            <a:pPr indent="0" marL="0">
              <a:lnSpc>
                <a:spcPts val="2048"/>
              </a:lnSpc>
              <a:buNone/>
            </a:pPr>
            <a:r>
              <a:rPr lang="en-US" sz="1280" dirty="0">
                <a:solidFill>
                  <a:srgbClr val="5B5F71"/>
                </a:solidFill>
                <a:latin typeface="Instrument Sans" pitchFamily="34" charset="0"/>
                <a:ea typeface="Instrument Sans" pitchFamily="34" charset="-122"/>
                <a:cs typeface="Instrument Sans" pitchFamily="34" charset="-120"/>
              </a:rPr>
              <a:t>3.7 GHz</a:t>
            </a:r>
            <a:endParaRPr lang="en-US" sz="1280" dirty="0"/>
          </a:p>
        </p:txBody>
      </p:sp>
      <p:sp>
        <p:nvSpPr>
          <p:cNvPr id="38" name="Text 35"/>
          <p:cNvSpPr/>
          <p:nvPr/>
        </p:nvSpPr>
        <p:spPr>
          <a:xfrm>
            <a:off x="7481887" y="4625340"/>
            <a:ext cx="630674" cy="260152"/>
          </a:xfrm>
          <a:prstGeom prst="rect">
            <a:avLst/>
          </a:prstGeom>
          <a:noFill/>
          <a:ln/>
        </p:spPr>
        <p:txBody>
          <a:bodyPr wrap="none" rtlCol="0" anchor="t"/>
          <a:lstStyle/>
          <a:p>
            <a:pPr indent="0" marL="0">
              <a:lnSpc>
                <a:spcPts val="2048"/>
              </a:lnSpc>
              <a:buNone/>
            </a:pPr>
            <a:r>
              <a:rPr lang="en-US" sz="1280" dirty="0">
                <a:solidFill>
                  <a:srgbClr val="5B5F71"/>
                </a:solidFill>
                <a:latin typeface="Instrument Sans" pitchFamily="34" charset="0"/>
                <a:ea typeface="Instrument Sans" pitchFamily="34" charset="-122"/>
                <a:cs typeface="Instrument Sans" pitchFamily="34" charset="-120"/>
              </a:rPr>
              <a:t>4.7 GHz</a:t>
            </a:r>
            <a:endParaRPr lang="en-US" sz="1280" dirty="0"/>
          </a:p>
        </p:txBody>
      </p:sp>
      <p:sp>
        <p:nvSpPr>
          <p:cNvPr id="39" name="Text 36"/>
          <p:cNvSpPr/>
          <p:nvPr/>
        </p:nvSpPr>
        <p:spPr>
          <a:xfrm>
            <a:off x="8445222" y="4625340"/>
            <a:ext cx="630674" cy="260152"/>
          </a:xfrm>
          <a:prstGeom prst="rect">
            <a:avLst/>
          </a:prstGeom>
          <a:noFill/>
          <a:ln/>
        </p:spPr>
        <p:txBody>
          <a:bodyPr wrap="none" rtlCol="0" anchor="t"/>
          <a:lstStyle/>
          <a:p>
            <a:pPr indent="0" marL="0">
              <a:lnSpc>
                <a:spcPts val="2048"/>
              </a:lnSpc>
              <a:buNone/>
            </a:pPr>
            <a:r>
              <a:rPr lang="en-US" sz="1280" dirty="0">
                <a:solidFill>
                  <a:srgbClr val="5B5F71"/>
                </a:solidFill>
                <a:latin typeface="Instrument Sans" pitchFamily="34" charset="0"/>
                <a:ea typeface="Instrument Sans" pitchFamily="34" charset="-122"/>
                <a:cs typeface="Instrument Sans" pitchFamily="34" charset="-120"/>
              </a:rPr>
              <a:t>14nm</a:t>
            </a:r>
            <a:endParaRPr lang="en-US" sz="1280" dirty="0"/>
          </a:p>
        </p:txBody>
      </p:sp>
      <p:sp>
        <p:nvSpPr>
          <p:cNvPr id="40" name="Text 37"/>
          <p:cNvSpPr/>
          <p:nvPr/>
        </p:nvSpPr>
        <p:spPr>
          <a:xfrm>
            <a:off x="9408557" y="4625340"/>
            <a:ext cx="630674" cy="1300758"/>
          </a:xfrm>
          <a:prstGeom prst="rect">
            <a:avLst/>
          </a:prstGeom>
          <a:noFill/>
          <a:ln/>
        </p:spPr>
        <p:txBody>
          <a:bodyPr wrap="square" rtlCol="0" anchor="t"/>
          <a:lstStyle/>
          <a:p>
            <a:pPr indent="0" marL="0">
              <a:lnSpc>
                <a:spcPts val="2048"/>
              </a:lnSpc>
              <a:buNone/>
            </a:pPr>
            <a:r>
              <a:rPr lang="en-US" sz="1280" dirty="0">
                <a:solidFill>
                  <a:srgbClr val="5B5F71"/>
                </a:solidFill>
                <a:latin typeface="Instrument Sans" pitchFamily="34" charset="0"/>
                <a:ea typeface="Instrument Sans" pitchFamily="34" charset="-122"/>
                <a:cs typeface="Instrument Sans" pitchFamily="34" charset="-120"/>
              </a:rPr>
              <a:t>Coffee Lake, more cores/threads</a:t>
            </a:r>
            <a:endParaRPr lang="en-US" sz="1280" dirty="0"/>
          </a:p>
        </p:txBody>
      </p:sp>
      <p:sp>
        <p:nvSpPr>
          <p:cNvPr id="41" name="Text 38"/>
          <p:cNvSpPr/>
          <p:nvPr/>
        </p:nvSpPr>
        <p:spPr>
          <a:xfrm>
            <a:off x="10371892" y="4625340"/>
            <a:ext cx="634484" cy="260152"/>
          </a:xfrm>
          <a:prstGeom prst="rect">
            <a:avLst/>
          </a:prstGeom>
          <a:noFill/>
          <a:ln/>
        </p:spPr>
        <p:txBody>
          <a:bodyPr wrap="none" rtlCol="0" anchor="t"/>
          <a:lstStyle/>
          <a:p>
            <a:pPr indent="0" marL="0">
              <a:lnSpc>
                <a:spcPts val="2048"/>
              </a:lnSpc>
              <a:buNone/>
            </a:pPr>
            <a:r>
              <a:rPr lang="en-US" sz="1280" dirty="0">
                <a:solidFill>
                  <a:srgbClr val="5B5F71"/>
                </a:solidFill>
                <a:latin typeface="Instrument Sans" pitchFamily="34" charset="0"/>
                <a:ea typeface="Instrument Sans" pitchFamily="34" charset="-122"/>
                <a:cs typeface="Instrument Sans" pitchFamily="34" charset="-120"/>
              </a:rPr>
              <a:t>2017</a:t>
            </a:r>
            <a:endParaRPr lang="en-US" sz="1280" dirty="0"/>
          </a:p>
        </p:txBody>
      </p:sp>
      <p:sp>
        <p:nvSpPr>
          <p:cNvPr id="42" name="Shape 39"/>
          <p:cNvSpPr/>
          <p:nvPr/>
        </p:nvSpPr>
        <p:spPr>
          <a:xfrm>
            <a:off x="3461385" y="6031230"/>
            <a:ext cx="7707511" cy="1771174"/>
          </a:xfrm>
          <a:prstGeom prst="rect">
            <a:avLst/>
          </a:prstGeom>
          <a:solidFill>
            <a:srgbClr val="FFFFFF">
              <a:alpha val="4000"/>
            </a:srgbClr>
          </a:solidFill>
          <a:ln/>
        </p:spPr>
      </p:sp>
      <p:sp>
        <p:nvSpPr>
          <p:cNvPr id="43" name="Text 40"/>
          <p:cNvSpPr/>
          <p:nvPr/>
        </p:nvSpPr>
        <p:spPr>
          <a:xfrm>
            <a:off x="3624739" y="6136362"/>
            <a:ext cx="634484" cy="260152"/>
          </a:xfrm>
          <a:prstGeom prst="rect">
            <a:avLst/>
          </a:prstGeom>
          <a:noFill/>
          <a:ln/>
        </p:spPr>
        <p:txBody>
          <a:bodyPr wrap="none" rtlCol="0" anchor="t"/>
          <a:lstStyle/>
          <a:p>
            <a:pPr indent="0" marL="0">
              <a:lnSpc>
                <a:spcPts val="2048"/>
              </a:lnSpc>
              <a:buNone/>
            </a:pPr>
            <a:r>
              <a:rPr lang="en-US" sz="1280" dirty="0">
                <a:solidFill>
                  <a:srgbClr val="5B5F71"/>
                </a:solidFill>
                <a:latin typeface="Instrument Sans" pitchFamily="34" charset="0"/>
                <a:ea typeface="Instrument Sans" pitchFamily="34" charset="-122"/>
                <a:cs typeface="Instrument Sans" pitchFamily="34" charset="-120"/>
              </a:rPr>
              <a:t>9th Gen</a:t>
            </a:r>
            <a:endParaRPr lang="en-US" sz="1280" dirty="0"/>
          </a:p>
        </p:txBody>
      </p:sp>
      <p:sp>
        <p:nvSpPr>
          <p:cNvPr id="44" name="Text 41"/>
          <p:cNvSpPr/>
          <p:nvPr/>
        </p:nvSpPr>
        <p:spPr>
          <a:xfrm>
            <a:off x="4591883" y="6136362"/>
            <a:ext cx="630674" cy="520303"/>
          </a:xfrm>
          <a:prstGeom prst="rect">
            <a:avLst/>
          </a:prstGeom>
          <a:noFill/>
          <a:ln/>
        </p:spPr>
        <p:txBody>
          <a:bodyPr wrap="square" rtlCol="0" anchor="t"/>
          <a:lstStyle/>
          <a:p>
            <a:pPr indent="0" marL="0">
              <a:lnSpc>
                <a:spcPts val="2048"/>
              </a:lnSpc>
              <a:buNone/>
            </a:pPr>
            <a:r>
              <a:rPr lang="en-US" sz="1280" dirty="0">
                <a:solidFill>
                  <a:srgbClr val="5B5F71"/>
                </a:solidFill>
                <a:latin typeface="Instrument Sans" pitchFamily="34" charset="0"/>
                <a:ea typeface="Instrument Sans" pitchFamily="34" charset="-122"/>
                <a:cs typeface="Instrument Sans" pitchFamily="34" charset="-120"/>
              </a:rPr>
              <a:t>i7-9700K</a:t>
            </a:r>
            <a:endParaRPr lang="en-US" sz="1280" dirty="0"/>
          </a:p>
        </p:txBody>
      </p:sp>
      <p:sp>
        <p:nvSpPr>
          <p:cNvPr id="45" name="Text 42"/>
          <p:cNvSpPr/>
          <p:nvPr/>
        </p:nvSpPr>
        <p:spPr>
          <a:xfrm>
            <a:off x="5555218" y="6136362"/>
            <a:ext cx="630674" cy="260152"/>
          </a:xfrm>
          <a:prstGeom prst="rect">
            <a:avLst/>
          </a:prstGeom>
          <a:noFill/>
          <a:ln/>
        </p:spPr>
        <p:txBody>
          <a:bodyPr wrap="none" rtlCol="0" anchor="t"/>
          <a:lstStyle/>
          <a:p>
            <a:pPr indent="0" marL="0">
              <a:lnSpc>
                <a:spcPts val="2048"/>
              </a:lnSpc>
              <a:buNone/>
            </a:pPr>
            <a:r>
              <a:rPr lang="en-US" sz="1280" dirty="0">
                <a:solidFill>
                  <a:srgbClr val="5B5F71"/>
                </a:solidFill>
                <a:latin typeface="Instrument Sans" pitchFamily="34" charset="0"/>
                <a:ea typeface="Instrument Sans" pitchFamily="34" charset="-122"/>
                <a:cs typeface="Instrument Sans" pitchFamily="34" charset="-120"/>
              </a:rPr>
              <a:t>8/8</a:t>
            </a:r>
            <a:endParaRPr lang="en-US" sz="1280" dirty="0"/>
          </a:p>
        </p:txBody>
      </p:sp>
      <p:sp>
        <p:nvSpPr>
          <p:cNvPr id="46" name="Text 43"/>
          <p:cNvSpPr/>
          <p:nvPr/>
        </p:nvSpPr>
        <p:spPr>
          <a:xfrm>
            <a:off x="6518553" y="6136362"/>
            <a:ext cx="630674" cy="260152"/>
          </a:xfrm>
          <a:prstGeom prst="rect">
            <a:avLst/>
          </a:prstGeom>
          <a:noFill/>
          <a:ln/>
        </p:spPr>
        <p:txBody>
          <a:bodyPr wrap="none" rtlCol="0" anchor="t"/>
          <a:lstStyle/>
          <a:p>
            <a:pPr indent="0" marL="0">
              <a:lnSpc>
                <a:spcPts val="2048"/>
              </a:lnSpc>
              <a:buNone/>
            </a:pPr>
            <a:r>
              <a:rPr lang="en-US" sz="1280" dirty="0">
                <a:solidFill>
                  <a:srgbClr val="5B5F71"/>
                </a:solidFill>
                <a:latin typeface="Instrument Sans" pitchFamily="34" charset="0"/>
                <a:ea typeface="Instrument Sans" pitchFamily="34" charset="-122"/>
                <a:cs typeface="Instrument Sans" pitchFamily="34" charset="-120"/>
              </a:rPr>
              <a:t>3.6 GHz</a:t>
            </a:r>
            <a:endParaRPr lang="en-US" sz="1280" dirty="0"/>
          </a:p>
        </p:txBody>
      </p:sp>
      <p:sp>
        <p:nvSpPr>
          <p:cNvPr id="47" name="Text 44"/>
          <p:cNvSpPr/>
          <p:nvPr/>
        </p:nvSpPr>
        <p:spPr>
          <a:xfrm>
            <a:off x="7481887" y="6136362"/>
            <a:ext cx="630674" cy="260152"/>
          </a:xfrm>
          <a:prstGeom prst="rect">
            <a:avLst/>
          </a:prstGeom>
          <a:noFill/>
          <a:ln/>
        </p:spPr>
        <p:txBody>
          <a:bodyPr wrap="none" rtlCol="0" anchor="t"/>
          <a:lstStyle/>
          <a:p>
            <a:pPr indent="0" marL="0">
              <a:lnSpc>
                <a:spcPts val="2048"/>
              </a:lnSpc>
              <a:buNone/>
            </a:pPr>
            <a:r>
              <a:rPr lang="en-US" sz="1280" dirty="0">
                <a:solidFill>
                  <a:srgbClr val="5B5F71"/>
                </a:solidFill>
                <a:latin typeface="Instrument Sans" pitchFamily="34" charset="0"/>
                <a:ea typeface="Instrument Sans" pitchFamily="34" charset="-122"/>
                <a:cs typeface="Instrument Sans" pitchFamily="34" charset="-120"/>
              </a:rPr>
              <a:t>4.9 GHz</a:t>
            </a:r>
            <a:endParaRPr lang="en-US" sz="1280" dirty="0"/>
          </a:p>
        </p:txBody>
      </p:sp>
      <p:sp>
        <p:nvSpPr>
          <p:cNvPr id="48" name="Text 45"/>
          <p:cNvSpPr/>
          <p:nvPr/>
        </p:nvSpPr>
        <p:spPr>
          <a:xfrm>
            <a:off x="8445222" y="6136362"/>
            <a:ext cx="630674" cy="260152"/>
          </a:xfrm>
          <a:prstGeom prst="rect">
            <a:avLst/>
          </a:prstGeom>
          <a:noFill/>
          <a:ln/>
        </p:spPr>
        <p:txBody>
          <a:bodyPr wrap="none" rtlCol="0" anchor="t"/>
          <a:lstStyle/>
          <a:p>
            <a:pPr indent="0" marL="0">
              <a:lnSpc>
                <a:spcPts val="2048"/>
              </a:lnSpc>
              <a:buNone/>
            </a:pPr>
            <a:r>
              <a:rPr lang="en-US" sz="1280" dirty="0">
                <a:solidFill>
                  <a:srgbClr val="5B5F71"/>
                </a:solidFill>
                <a:latin typeface="Instrument Sans" pitchFamily="34" charset="0"/>
                <a:ea typeface="Instrument Sans" pitchFamily="34" charset="-122"/>
                <a:cs typeface="Instrument Sans" pitchFamily="34" charset="-120"/>
              </a:rPr>
              <a:t>14nm</a:t>
            </a:r>
            <a:endParaRPr lang="en-US" sz="1280" dirty="0"/>
          </a:p>
        </p:txBody>
      </p:sp>
      <p:sp>
        <p:nvSpPr>
          <p:cNvPr id="49" name="Text 46"/>
          <p:cNvSpPr/>
          <p:nvPr/>
        </p:nvSpPr>
        <p:spPr>
          <a:xfrm>
            <a:off x="9408557" y="6136362"/>
            <a:ext cx="630674" cy="1560909"/>
          </a:xfrm>
          <a:prstGeom prst="rect">
            <a:avLst/>
          </a:prstGeom>
          <a:noFill/>
          <a:ln/>
        </p:spPr>
        <p:txBody>
          <a:bodyPr wrap="square" rtlCol="0" anchor="t"/>
          <a:lstStyle/>
          <a:p>
            <a:pPr indent="0" marL="0">
              <a:lnSpc>
                <a:spcPts val="2048"/>
              </a:lnSpc>
              <a:buNone/>
            </a:pPr>
            <a:r>
              <a:rPr lang="en-US" sz="1280" dirty="0">
                <a:solidFill>
                  <a:srgbClr val="5B5F71"/>
                </a:solidFill>
                <a:latin typeface="Instrument Sans" pitchFamily="34" charset="0"/>
                <a:ea typeface="Instrument Sans" pitchFamily="34" charset="-122"/>
                <a:cs typeface="Instrument Sans" pitchFamily="34" charset="-120"/>
              </a:rPr>
              <a:t>Coffee Lake Refresh, higher core count</a:t>
            </a:r>
            <a:endParaRPr lang="en-US" sz="1280" dirty="0"/>
          </a:p>
        </p:txBody>
      </p:sp>
      <p:sp>
        <p:nvSpPr>
          <p:cNvPr id="50" name="Text 47"/>
          <p:cNvSpPr/>
          <p:nvPr/>
        </p:nvSpPr>
        <p:spPr>
          <a:xfrm>
            <a:off x="10371892" y="6136362"/>
            <a:ext cx="634484" cy="260152"/>
          </a:xfrm>
          <a:prstGeom prst="rect">
            <a:avLst/>
          </a:prstGeom>
          <a:noFill/>
          <a:ln/>
        </p:spPr>
        <p:txBody>
          <a:bodyPr wrap="none" rtlCol="0" anchor="t"/>
          <a:lstStyle/>
          <a:p>
            <a:pPr indent="0" marL="0">
              <a:lnSpc>
                <a:spcPts val="2048"/>
              </a:lnSpc>
              <a:buNone/>
            </a:pPr>
            <a:r>
              <a:rPr lang="en-US" sz="1280" dirty="0">
                <a:solidFill>
                  <a:srgbClr val="5B5F71"/>
                </a:solidFill>
                <a:latin typeface="Instrument Sans" pitchFamily="34" charset="0"/>
                <a:ea typeface="Instrument Sans" pitchFamily="34" charset="-122"/>
                <a:cs typeface="Instrument Sans" pitchFamily="34" charset="-120"/>
              </a:rPr>
              <a:t>2018</a:t>
            </a:r>
            <a:endParaRPr lang="en-US" sz="1280" dirty="0"/>
          </a:p>
        </p:txBody>
      </p:sp>
      <p:pic>
        <p:nvPicPr>
          <p:cNvPr id="51"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894088"/>
          </a:xfrm>
          <a:prstGeom prst="rect">
            <a:avLst/>
          </a:prstGeom>
          <a:solidFill>
            <a:srgbClr val="FFFFFF">
              <a:alpha val="75000"/>
            </a:srgbClr>
          </a:solidFill>
          <a:ln/>
        </p:spPr>
      </p:sp>
      <p:sp>
        <p:nvSpPr>
          <p:cNvPr id="4" name="Text 1"/>
          <p:cNvSpPr/>
          <p:nvPr/>
        </p:nvSpPr>
        <p:spPr>
          <a:xfrm>
            <a:off x="3621167" y="427673"/>
            <a:ext cx="7072789" cy="486013"/>
          </a:xfrm>
          <a:prstGeom prst="rect">
            <a:avLst/>
          </a:prstGeom>
          <a:noFill/>
          <a:ln/>
        </p:spPr>
        <p:txBody>
          <a:bodyPr wrap="none" rtlCol="0" anchor="t"/>
          <a:lstStyle/>
          <a:p>
            <a:pPr indent="0" marL="0">
              <a:lnSpc>
                <a:spcPts val="3827"/>
              </a:lnSpc>
              <a:buNone/>
            </a:pPr>
            <a:r>
              <a:rPr lang="en-US" sz="3062" b="1" dirty="0">
                <a:solidFill>
                  <a:srgbClr val="5B5F72"/>
                </a:solidFill>
                <a:latin typeface="Instrument Sans" pitchFamily="34" charset="0"/>
                <a:ea typeface="Instrument Sans" pitchFamily="34" charset="-122"/>
                <a:cs typeface="Instrument Sans" pitchFamily="34" charset="-120"/>
              </a:rPr>
              <a:t>Generational Improvements for Core i7</a:t>
            </a:r>
            <a:endParaRPr lang="en-US" sz="3062" dirty="0"/>
          </a:p>
        </p:txBody>
      </p:sp>
      <p:sp>
        <p:nvSpPr>
          <p:cNvPr id="5" name="Shape 2"/>
          <p:cNvSpPr/>
          <p:nvPr/>
        </p:nvSpPr>
        <p:spPr>
          <a:xfrm>
            <a:off x="3621167" y="1224677"/>
            <a:ext cx="7388066" cy="7241738"/>
          </a:xfrm>
          <a:prstGeom prst="roundRect">
            <a:avLst>
              <a:gd name="adj" fmla="val 967"/>
            </a:avLst>
          </a:prstGeom>
          <a:noFill/>
          <a:ln w="7620">
            <a:solidFill>
              <a:srgbClr val="000000">
                <a:alpha val="8000"/>
              </a:srgbClr>
            </a:solidFill>
            <a:prstDash val="solid"/>
          </a:ln>
        </p:spPr>
      </p:sp>
      <p:sp>
        <p:nvSpPr>
          <p:cNvPr id="6" name="Shape 3"/>
          <p:cNvSpPr/>
          <p:nvPr/>
        </p:nvSpPr>
        <p:spPr>
          <a:xfrm>
            <a:off x="3628787" y="1232297"/>
            <a:ext cx="7372826" cy="947857"/>
          </a:xfrm>
          <a:prstGeom prst="rect">
            <a:avLst/>
          </a:prstGeom>
          <a:solidFill>
            <a:srgbClr val="FFFFFF">
              <a:alpha val="4000"/>
            </a:srgbClr>
          </a:solidFill>
          <a:ln/>
        </p:spPr>
      </p:sp>
      <p:sp>
        <p:nvSpPr>
          <p:cNvPr id="7" name="Text 4"/>
          <p:cNvSpPr/>
          <p:nvPr/>
        </p:nvSpPr>
        <p:spPr>
          <a:xfrm>
            <a:off x="3784759" y="1333143"/>
            <a:ext cx="606743" cy="497443"/>
          </a:xfrm>
          <a:prstGeom prst="rect">
            <a:avLst/>
          </a:prstGeom>
          <a:noFill/>
          <a:ln/>
        </p:spPr>
        <p:txBody>
          <a:bodyPr wrap="square" rtlCol="0" anchor="t"/>
          <a:lstStyle/>
          <a:p>
            <a:pPr indent="0" marL="0">
              <a:lnSpc>
                <a:spcPts val="1960"/>
              </a:lnSpc>
              <a:buNone/>
            </a:pPr>
            <a:r>
              <a:rPr lang="en-US" sz="1225" b="1" dirty="0">
                <a:solidFill>
                  <a:srgbClr val="5B5F71"/>
                </a:solidFill>
                <a:latin typeface="Instrument Sans" pitchFamily="34" charset="0"/>
                <a:ea typeface="Instrument Sans" pitchFamily="34" charset="-122"/>
                <a:cs typeface="Instrument Sans" pitchFamily="34" charset="-120"/>
              </a:rPr>
              <a:t>Generation</a:t>
            </a:r>
            <a:endParaRPr lang="en-US" sz="1225" dirty="0"/>
          </a:p>
        </p:txBody>
      </p:sp>
      <p:sp>
        <p:nvSpPr>
          <p:cNvPr id="8" name="Text 5"/>
          <p:cNvSpPr/>
          <p:nvPr/>
        </p:nvSpPr>
        <p:spPr>
          <a:xfrm>
            <a:off x="4710112" y="1333143"/>
            <a:ext cx="602933" cy="497443"/>
          </a:xfrm>
          <a:prstGeom prst="rect">
            <a:avLst/>
          </a:prstGeom>
          <a:noFill/>
          <a:ln/>
        </p:spPr>
        <p:txBody>
          <a:bodyPr wrap="square" rtlCol="0" anchor="t"/>
          <a:lstStyle/>
          <a:p>
            <a:pPr indent="0" marL="0">
              <a:lnSpc>
                <a:spcPts val="1960"/>
              </a:lnSpc>
              <a:buNone/>
            </a:pPr>
            <a:r>
              <a:rPr lang="en-US" sz="1225" b="1" dirty="0">
                <a:solidFill>
                  <a:srgbClr val="5B5F71"/>
                </a:solidFill>
                <a:latin typeface="Instrument Sans" pitchFamily="34" charset="0"/>
                <a:ea typeface="Instrument Sans" pitchFamily="34" charset="-122"/>
                <a:cs typeface="Instrument Sans" pitchFamily="34" charset="-120"/>
              </a:rPr>
              <a:t>Example Model</a:t>
            </a:r>
            <a:endParaRPr lang="en-US" sz="1225" dirty="0"/>
          </a:p>
        </p:txBody>
      </p:sp>
      <p:sp>
        <p:nvSpPr>
          <p:cNvPr id="9" name="Text 6"/>
          <p:cNvSpPr/>
          <p:nvPr/>
        </p:nvSpPr>
        <p:spPr>
          <a:xfrm>
            <a:off x="5631656" y="1333143"/>
            <a:ext cx="602933" cy="746165"/>
          </a:xfrm>
          <a:prstGeom prst="rect">
            <a:avLst/>
          </a:prstGeom>
          <a:noFill/>
          <a:ln/>
        </p:spPr>
        <p:txBody>
          <a:bodyPr wrap="square" rtlCol="0" anchor="t"/>
          <a:lstStyle/>
          <a:p>
            <a:pPr indent="0" marL="0">
              <a:lnSpc>
                <a:spcPts val="1960"/>
              </a:lnSpc>
              <a:buNone/>
            </a:pPr>
            <a:r>
              <a:rPr lang="en-US" sz="1225" b="1" dirty="0">
                <a:solidFill>
                  <a:srgbClr val="5B5F71"/>
                </a:solidFill>
                <a:latin typeface="Instrument Sans" pitchFamily="34" charset="0"/>
                <a:ea typeface="Instrument Sans" pitchFamily="34" charset="-122"/>
                <a:cs typeface="Instrument Sans" pitchFamily="34" charset="-120"/>
              </a:rPr>
              <a:t>Cores/Threads</a:t>
            </a:r>
            <a:endParaRPr lang="en-US" sz="1225" dirty="0"/>
          </a:p>
        </p:txBody>
      </p:sp>
      <p:sp>
        <p:nvSpPr>
          <p:cNvPr id="10" name="Text 7"/>
          <p:cNvSpPr/>
          <p:nvPr/>
        </p:nvSpPr>
        <p:spPr>
          <a:xfrm>
            <a:off x="6553200" y="1333143"/>
            <a:ext cx="602933" cy="497443"/>
          </a:xfrm>
          <a:prstGeom prst="rect">
            <a:avLst/>
          </a:prstGeom>
          <a:noFill/>
          <a:ln/>
        </p:spPr>
        <p:txBody>
          <a:bodyPr wrap="square" rtlCol="0" anchor="t"/>
          <a:lstStyle/>
          <a:p>
            <a:pPr indent="0" marL="0">
              <a:lnSpc>
                <a:spcPts val="1960"/>
              </a:lnSpc>
              <a:buNone/>
            </a:pPr>
            <a:r>
              <a:rPr lang="en-US" sz="1225" b="1" dirty="0">
                <a:solidFill>
                  <a:srgbClr val="5B5F71"/>
                </a:solidFill>
                <a:latin typeface="Instrument Sans" pitchFamily="34" charset="0"/>
                <a:ea typeface="Instrument Sans" pitchFamily="34" charset="-122"/>
                <a:cs typeface="Instrument Sans" pitchFamily="34" charset="-120"/>
              </a:rPr>
              <a:t>Base Clock</a:t>
            </a:r>
            <a:endParaRPr lang="en-US" sz="1225" dirty="0"/>
          </a:p>
        </p:txBody>
      </p:sp>
      <p:sp>
        <p:nvSpPr>
          <p:cNvPr id="11" name="Text 8"/>
          <p:cNvSpPr/>
          <p:nvPr/>
        </p:nvSpPr>
        <p:spPr>
          <a:xfrm>
            <a:off x="7474744" y="1333143"/>
            <a:ext cx="602933" cy="746165"/>
          </a:xfrm>
          <a:prstGeom prst="rect">
            <a:avLst/>
          </a:prstGeom>
          <a:noFill/>
          <a:ln/>
        </p:spPr>
        <p:txBody>
          <a:bodyPr wrap="square" rtlCol="0" anchor="t"/>
          <a:lstStyle/>
          <a:p>
            <a:pPr indent="0" marL="0">
              <a:lnSpc>
                <a:spcPts val="1960"/>
              </a:lnSpc>
              <a:buNone/>
            </a:pPr>
            <a:r>
              <a:rPr lang="en-US" sz="1225" b="1" dirty="0">
                <a:solidFill>
                  <a:srgbClr val="5B5F71"/>
                </a:solidFill>
                <a:latin typeface="Instrument Sans" pitchFamily="34" charset="0"/>
                <a:ea typeface="Instrument Sans" pitchFamily="34" charset="-122"/>
                <a:cs typeface="Instrument Sans" pitchFamily="34" charset="-120"/>
              </a:rPr>
              <a:t>Max Turbo Clock</a:t>
            </a:r>
            <a:endParaRPr lang="en-US" sz="1225" dirty="0"/>
          </a:p>
        </p:txBody>
      </p:sp>
      <p:sp>
        <p:nvSpPr>
          <p:cNvPr id="12" name="Text 9"/>
          <p:cNvSpPr/>
          <p:nvPr/>
        </p:nvSpPr>
        <p:spPr>
          <a:xfrm>
            <a:off x="8396288" y="1333143"/>
            <a:ext cx="602933" cy="497443"/>
          </a:xfrm>
          <a:prstGeom prst="rect">
            <a:avLst/>
          </a:prstGeom>
          <a:noFill/>
          <a:ln/>
        </p:spPr>
        <p:txBody>
          <a:bodyPr wrap="square" rtlCol="0" anchor="t"/>
          <a:lstStyle/>
          <a:p>
            <a:pPr indent="0" marL="0">
              <a:lnSpc>
                <a:spcPts val="1960"/>
              </a:lnSpc>
              <a:buNone/>
            </a:pPr>
            <a:r>
              <a:rPr lang="en-US" sz="1225" b="1" dirty="0">
                <a:solidFill>
                  <a:srgbClr val="5B5F71"/>
                </a:solidFill>
                <a:latin typeface="Instrument Sans" pitchFamily="34" charset="0"/>
                <a:ea typeface="Instrument Sans" pitchFamily="34" charset="-122"/>
                <a:cs typeface="Instrument Sans" pitchFamily="34" charset="-120"/>
              </a:rPr>
              <a:t>Process Node</a:t>
            </a:r>
            <a:endParaRPr lang="en-US" sz="1225" dirty="0"/>
          </a:p>
        </p:txBody>
      </p:sp>
      <p:sp>
        <p:nvSpPr>
          <p:cNvPr id="13" name="Text 10"/>
          <p:cNvSpPr/>
          <p:nvPr/>
        </p:nvSpPr>
        <p:spPr>
          <a:xfrm>
            <a:off x="9317831" y="1333143"/>
            <a:ext cx="602933" cy="746165"/>
          </a:xfrm>
          <a:prstGeom prst="rect">
            <a:avLst/>
          </a:prstGeom>
          <a:noFill/>
          <a:ln/>
        </p:spPr>
        <p:txBody>
          <a:bodyPr wrap="square" rtlCol="0" anchor="t"/>
          <a:lstStyle/>
          <a:p>
            <a:pPr indent="0" marL="0">
              <a:lnSpc>
                <a:spcPts val="1960"/>
              </a:lnSpc>
              <a:buNone/>
            </a:pPr>
            <a:r>
              <a:rPr lang="en-US" sz="1225" b="1" dirty="0">
                <a:solidFill>
                  <a:srgbClr val="5B5F71"/>
                </a:solidFill>
                <a:latin typeface="Instrument Sans" pitchFamily="34" charset="0"/>
                <a:ea typeface="Instrument Sans" pitchFamily="34" charset="-122"/>
                <a:cs typeface="Instrument Sans" pitchFamily="34" charset="-120"/>
              </a:rPr>
              <a:t>Key Features</a:t>
            </a:r>
            <a:endParaRPr lang="en-US" sz="1225" dirty="0"/>
          </a:p>
        </p:txBody>
      </p:sp>
      <p:sp>
        <p:nvSpPr>
          <p:cNvPr id="14" name="Text 11"/>
          <p:cNvSpPr/>
          <p:nvPr/>
        </p:nvSpPr>
        <p:spPr>
          <a:xfrm>
            <a:off x="10239375" y="1333143"/>
            <a:ext cx="606743" cy="497443"/>
          </a:xfrm>
          <a:prstGeom prst="rect">
            <a:avLst/>
          </a:prstGeom>
          <a:noFill/>
          <a:ln/>
        </p:spPr>
        <p:txBody>
          <a:bodyPr wrap="square" rtlCol="0" anchor="t"/>
          <a:lstStyle/>
          <a:p>
            <a:pPr indent="0" marL="0">
              <a:lnSpc>
                <a:spcPts val="1960"/>
              </a:lnSpc>
              <a:buNone/>
            </a:pPr>
            <a:r>
              <a:rPr lang="en-US" sz="1225" b="1" dirty="0">
                <a:solidFill>
                  <a:srgbClr val="5B5F71"/>
                </a:solidFill>
                <a:latin typeface="Instrument Sans" pitchFamily="34" charset="0"/>
                <a:ea typeface="Instrument Sans" pitchFamily="34" charset="-122"/>
                <a:cs typeface="Instrument Sans" pitchFamily="34" charset="-120"/>
              </a:rPr>
              <a:t>Release Year</a:t>
            </a:r>
            <a:endParaRPr lang="en-US" sz="1225" dirty="0"/>
          </a:p>
        </p:txBody>
      </p:sp>
      <p:sp>
        <p:nvSpPr>
          <p:cNvPr id="15" name="Shape 12"/>
          <p:cNvSpPr/>
          <p:nvPr/>
        </p:nvSpPr>
        <p:spPr>
          <a:xfrm>
            <a:off x="3628787" y="2180153"/>
            <a:ext cx="7372826" cy="1694021"/>
          </a:xfrm>
          <a:prstGeom prst="rect">
            <a:avLst/>
          </a:prstGeom>
          <a:solidFill>
            <a:srgbClr val="000000">
              <a:alpha val="4000"/>
            </a:srgbClr>
          </a:solidFill>
          <a:ln/>
        </p:spPr>
      </p:sp>
      <p:sp>
        <p:nvSpPr>
          <p:cNvPr id="16" name="Text 13"/>
          <p:cNvSpPr/>
          <p:nvPr/>
        </p:nvSpPr>
        <p:spPr>
          <a:xfrm>
            <a:off x="3784759" y="2280999"/>
            <a:ext cx="606743" cy="497443"/>
          </a:xfrm>
          <a:prstGeom prst="rect">
            <a:avLst/>
          </a:prstGeom>
          <a:noFill/>
          <a:ln/>
        </p:spPr>
        <p:txBody>
          <a:bodyPr wrap="square" rtlCol="0" anchor="t"/>
          <a:lstStyle/>
          <a:p>
            <a:pPr indent="0" marL="0">
              <a:lnSpc>
                <a:spcPts val="1960"/>
              </a:lnSpc>
              <a:buNone/>
            </a:pPr>
            <a:r>
              <a:rPr lang="en-US" sz="1225" dirty="0">
                <a:solidFill>
                  <a:srgbClr val="5B5F71"/>
                </a:solidFill>
                <a:latin typeface="Instrument Sans" pitchFamily="34" charset="0"/>
                <a:ea typeface="Instrument Sans" pitchFamily="34" charset="-122"/>
                <a:cs typeface="Instrument Sans" pitchFamily="34" charset="-120"/>
              </a:rPr>
              <a:t>10th Gen</a:t>
            </a:r>
            <a:endParaRPr lang="en-US" sz="1225" dirty="0"/>
          </a:p>
        </p:txBody>
      </p:sp>
      <p:sp>
        <p:nvSpPr>
          <p:cNvPr id="17" name="Text 14"/>
          <p:cNvSpPr/>
          <p:nvPr/>
        </p:nvSpPr>
        <p:spPr>
          <a:xfrm>
            <a:off x="4710112" y="2280999"/>
            <a:ext cx="602933" cy="497443"/>
          </a:xfrm>
          <a:prstGeom prst="rect">
            <a:avLst/>
          </a:prstGeom>
          <a:noFill/>
          <a:ln/>
        </p:spPr>
        <p:txBody>
          <a:bodyPr wrap="square" rtlCol="0" anchor="t"/>
          <a:lstStyle/>
          <a:p>
            <a:pPr indent="0" marL="0">
              <a:lnSpc>
                <a:spcPts val="1960"/>
              </a:lnSpc>
              <a:buNone/>
            </a:pPr>
            <a:r>
              <a:rPr lang="en-US" sz="1225" dirty="0">
                <a:solidFill>
                  <a:srgbClr val="5B5F71"/>
                </a:solidFill>
                <a:latin typeface="Instrument Sans" pitchFamily="34" charset="0"/>
                <a:ea typeface="Instrument Sans" pitchFamily="34" charset="-122"/>
                <a:cs typeface="Instrument Sans" pitchFamily="34" charset="-120"/>
              </a:rPr>
              <a:t>i7-10700K</a:t>
            </a:r>
            <a:endParaRPr lang="en-US" sz="1225" dirty="0"/>
          </a:p>
        </p:txBody>
      </p:sp>
      <p:sp>
        <p:nvSpPr>
          <p:cNvPr id="18" name="Text 15"/>
          <p:cNvSpPr/>
          <p:nvPr/>
        </p:nvSpPr>
        <p:spPr>
          <a:xfrm>
            <a:off x="5631656" y="2280999"/>
            <a:ext cx="602933" cy="248722"/>
          </a:xfrm>
          <a:prstGeom prst="rect">
            <a:avLst/>
          </a:prstGeom>
          <a:noFill/>
          <a:ln/>
        </p:spPr>
        <p:txBody>
          <a:bodyPr wrap="none" rtlCol="0" anchor="t"/>
          <a:lstStyle/>
          <a:p>
            <a:pPr indent="0" marL="0">
              <a:lnSpc>
                <a:spcPts val="1960"/>
              </a:lnSpc>
              <a:buNone/>
            </a:pPr>
            <a:r>
              <a:rPr lang="en-US" sz="1225" dirty="0">
                <a:solidFill>
                  <a:srgbClr val="5B5F71"/>
                </a:solidFill>
                <a:latin typeface="Instrument Sans" pitchFamily="34" charset="0"/>
                <a:ea typeface="Instrument Sans" pitchFamily="34" charset="-122"/>
                <a:cs typeface="Instrument Sans" pitchFamily="34" charset="-120"/>
              </a:rPr>
              <a:t>8/16</a:t>
            </a:r>
            <a:endParaRPr lang="en-US" sz="1225" dirty="0"/>
          </a:p>
        </p:txBody>
      </p:sp>
      <p:sp>
        <p:nvSpPr>
          <p:cNvPr id="19" name="Text 16"/>
          <p:cNvSpPr/>
          <p:nvPr/>
        </p:nvSpPr>
        <p:spPr>
          <a:xfrm>
            <a:off x="6553200" y="2280999"/>
            <a:ext cx="602933" cy="248722"/>
          </a:xfrm>
          <a:prstGeom prst="rect">
            <a:avLst/>
          </a:prstGeom>
          <a:noFill/>
          <a:ln/>
        </p:spPr>
        <p:txBody>
          <a:bodyPr wrap="none" rtlCol="0" anchor="t"/>
          <a:lstStyle/>
          <a:p>
            <a:pPr indent="0" marL="0">
              <a:lnSpc>
                <a:spcPts val="1960"/>
              </a:lnSpc>
              <a:buNone/>
            </a:pPr>
            <a:r>
              <a:rPr lang="en-US" sz="1225" dirty="0">
                <a:solidFill>
                  <a:srgbClr val="5B5F71"/>
                </a:solidFill>
                <a:latin typeface="Instrument Sans" pitchFamily="34" charset="0"/>
                <a:ea typeface="Instrument Sans" pitchFamily="34" charset="-122"/>
                <a:cs typeface="Instrument Sans" pitchFamily="34" charset="-120"/>
              </a:rPr>
              <a:t>3.8 GHz</a:t>
            </a:r>
            <a:endParaRPr lang="en-US" sz="1225" dirty="0"/>
          </a:p>
        </p:txBody>
      </p:sp>
      <p:sp>
        <p:nvSpPr>
          <p:cNvPr id="20" name="Text 17"/>
          <p:cNvSpPr/>
          <p:nvPr/>
        </p:nvSpPr>
        <p:spPr>
          <a:xfrm>
            <a:off x="7474744" y="2280999"/>
            <a:ext cx="602933" cy="248722"/>
          </a:xfrm>
          <a:prstGeom prst="rect">
            <a:avLst/>
          </a:prstGeom>
          <a:noFill/>
          <a:ln/>
        </p:spPr>
        <p:txBody>
          <a:bodyPr wrap="none" rtlCol="0" anchor="t"/>
          <a:lstStyle/>
          <a:p>
            <a:pPr indent="0" marL="0">
              <a:lnSpc>
                <a:spcPts val="1960"/>
              </a:lnSpc>
              <a:buNone/>
            </a:pPr>
            <a:r>
              <a:rPr lang="en-US" sz="1225" dirty="0">
                <a:solidFill>
                  <a:srgbClr val="5B5F71"/>
                </a:solidFill>
                <a:latin typeface="Instrument Sans" pitchFamily="34" charset="0"/>
                <a:ea typeface="Instrument Sans" pitchFamily="34" charset="-122"/>
                <a:cs typeface="Instrument Sans" pitchFamily="34" charset="-120"/>
              </a:rPr>
              <a:t>5.1 GHz</a:t>
            </a:r>
            <a:endParaRPr lang="en-US" sz="1225" dirty="0"/>
          </a:p>
        </p:txBody>
      </p:sp>
      <p:sp>
        <p:nvSpPr>
          <p:cNvPr id="21" name="Text 18"/>
          <p:cNvSpPr/>
          <p:nvPr/>
        </p:nvSpPr>
        <p:spPr>
          <a:xfrm>
            <a:off x="8396288" y="2280999"/>
            <a:ext cx="602933" cy="248722"/>
          </a:xfrm>
          <a:prstGeom prst="rect">
            <a:avLst/>
          </a:prstGeom>
          <a:noFill/>
          <a:ln/>
        </p:spPr>
        <p:txBody>
          <a:bodyPr wrap="none" rtlCol="0" anchor="t"/>
          <a:lstStyle/>
          <a:p>
            <a:pPr indent="0" marL="0">
              <a:lnSpc>
                <a:spcPts val="1960"/>
              </a:lnSpc>
              <a:buNone/>
            </a:pPr>
            <a:r>
              <a:rPr lang="en-US" sz="1225" dirty="0">
                <a:solidFill>
                  <a:srgbClr val="5B5F71"/>
                </a:solidFill>
                <a:latin typeface="Instrument Sans" pitchFamily="34" charset="0"/>
                <a:ea typeface="Instrument Sans" pitchFamily="34" charset="-122"/>
                <a:cs typeface="Instrument Sans" pitchFamily="34" charset="-120"/>
              </a:rPr>
              <a:t>14nm</a:t>
            </a:r>
            <a:endParaRPr lang="en-US" sz="1225" dirty="0"/>
          </a:p>
        </p:txBody>
      </p:sp>
      <p:sp>
        <p:nvSpPr>
          <p:cNvPr id="22" name="Text 19"/>
          <p:cNvSpPr/>
          <p:nvPr/>
        </p:nvSpPr>
        <p:spPr>
          <a:xfrm>
            <a:off x="9317831" y="2280999"/>
            <a:ext cx="602933" cy="1492329"/>
          </a:xfrm>
          <a:prstGeom prst="rect">
            <a:avLst/>
          </a:prstGeom>
          <a:noFill/>
          <a:ln/>
        </p:spPr>
        <p:txBody>
          <a:bodyPr wrap="square" rtlCol="0" anchor="t"/>
          <a:lstStyle/>
          <a:p>
            <a:pPr indent="0" marL="0">
              <a:lnSpc>
                <a:spcPts val="1960"/>
              </a:lnSpc>
              <a:buNone/>
            </a:pPr>
            <a:r>
              <a:rPr lang="en-US" sz="1225" dirty="0">
                <a:solidFill>
                  <a:srgbClr val="5B5F71"/>
                </a:solidFill>
                <a:latin typeface="Instrument Sans" pitchFamily="34" charset="0"/>
                <a:ea typeface="Instrument Sans" pitchFamily="34" charset="-122"/>
                <a:cs typeface="Instrument Sans" pitchFamily="34" charset="-120"/>
              </a:rPr>
              <a:t>Comet Lake, improved thermals</a:t>
            </a:r>
            <a:endParaRPr lang="en-US" sz="1225" dirty="0"/>
          </a:p>
        </p:txBody>
      </p:sp>
      <p:sp>
        <p:nvSpPr>
          <p:cNvPr id="23" name="Text 20"/>
          <p:cNvSpPr/>
          <p:nvPr/>
        </p:nvSpPr>
        <p:spPr>
          <a:xfrm>
            <a:off x="10239375" y="2280999"/>
            <a:ext cx="606743" cy="248722"/>
          </a:xfrm>
          <a:prstGeom prst="rect">
            <a:avLst/>
          </a:prstGeom>
          <a:noFill/>
          <a:ln/>
        </p:spPr>
        <p:txBody>
          <a:bodyPr wrap="none" rtlCol="0" anchor="t"/>
          <a:lstStyle/>
          <a:p>
            <a:pPr indent="0" marL="0">
              <a:lnSpc>
                <a:spcPts val="1960"/>
              </a:lnSpc>
              <a:buNone/>
            </a:pPr>
            <a:r>
              <a:rPr lang="en-US" sz="1225" dirty="0">
                <a:solidFill>
                  <a:srgbClr val="5B5F71"/>
                </a:solidFill>
                <a:latin typeface="Instrument Sans" pitchFamily="34" charset="0"/>
                <a:ea typeface="Instrument Sans" pitchFamily="34" charset="-122"/>
                <a:cs typeface="Instrument Sans" pitchFamily="34" charset="-120"/>
              </a:rPr>
              <a:t>2020</a:t>
            </a:r>
            <a:endParaRPr lang="en-US" sz="1225" dirty="0"/>
          </a:p>
        </p:txBody>
      </p:sp>
      <p:sp>
        <p:nvSpPr>
          <p:cNvPr id="24" name="Shape 21"/>
          <p:cNvSpPr/>
          <p:nvPr/>
        </p:nvSpPr>
        <p:spPr>
          <a:xfrm>
            <a:off x="3628787" y="3874175"/>
            <a:ext cx="7372826" cy="1196578"/>
          </a:xfrm>
          <a:prstGeom prst="rect">
            <a:avLst/>
          </a:prstGeom>
          <a:solidFill>
            <a:srgbClr val="FFFFFF">
              <a:alpha val="4000"/>
            </a:srgbClr>
          </a:solidFill>
          <a:ln/>
        </p:spPr>
      </p:sp>
      <p:sp>
        <p:nvSpPr>
          <p:cNvPr id="25" name="Text 22"/>
          <p:cNvSpPr/>
          <p:nvPr/>
        </p:nvSpPr>
        <p:spPr>
          <a:xfrm>
            <a:off x="3784759" y="3975021"/>
            <a:ext cx="606743" cy="497443"/>
          </a:xfrm>
          <a:prstGeom prst="rect">
            <a:avLst/>
          </a:prstGeom>
          <a:noFill/>
          <a:ln/>
        </p:spPr>
        <p:txBody>
          <a:bodyPr wrap="square" rtlCol="0" anchor="t"/>
          <a:lstStyle/>
          <a:p>
            <a:pPr indent="0" marL="0">
              <a:lnSpc>
                <a:spcPts val="1960"/>
              </a:lnSpc>
              <a:buNone/>
            </a:pPr>
            <a:r>
              <a:rPr lang="en-US" sz="1225" dirty="0">
                <a:solidFill>
                  <a:srgbClr val="5B5F71"/>
                </a:solidFill>
                <a:latin typeface="Instrument Sans" pitchFamily="34" charset="0"/>
                <a:ea typeface="Instrument Sans" pitchFamily="34" charset="-122"/>
                <a:cs typeface="Instrument Sans" pitchFamily="34" charset="-120"/>
              </a:rPr>
              <a:t>11th Gen</a:t>
            </a:r>
            <a:endParaRPr lang="en-US" sz="1225" dirty="0"/>
          </a:p>
        </p:txBody>
      </p:sp>
      <p:sp>
        <p:nvSpPr>
          <p:cNvPr id="26" name="Text 23"/>
          <p:cNvSpPr/>
          <p:nvPr/>
        </p:nvSpPr>
        <p:spPr>
          <a:xfrm>
            <a:off x="4710112" y="3975021"/>
            <a:ext cx="602933" cy="497443"/>
          </a:xfrm>
          <a:prstGeom prst="rect">
            <a:avLst/>
          </a:prstGeom>
          <a:noFill/>
          <a:ln/>
        </p:spPr>
        <p:txBody>
          <a:bodyPr wrap="square" rtlCol="0" anchor="t"/>
          <a:lstStyle/>
          <a:p>
            <a:pPr indent="0" marL="0">
              <a:lnSpc>
                <a:spcPts val="1960"/>
              </a:lnSpc>
              <a:buNone/>
            </a:pPr>
            <a:r>
              <a:rPr lang="en-US" sz="1225" dirty="0">
                <a:solidFill>
                  <a:srgbClr val="5B5F71"/>
                </a:solidFill>
                <a:latin typeface="Instrument Sans" pitchFamily="34" charset="0"/>
                <a:ea typeface="Instrument Sans" pitchFamily="34" charset="-122"/>
                <a:cs typeface="Instrument Sans" pitchFamily="34" charset="-120"/>
              </a:rPr>
              <a:t>i7-11700K</a:t>
            </a:r>
            <a:endParaRPr lang="en-US" sz="1225" dirty="0"/>
          </a:p>
        </p:txBody>
      </p:sp>
      <p:sp>
        <p:nvSpPr>
          <p:cNvPr id="27" name="Text 24"/>
          <p:cNvSpPr/>
          <p:nvPr/>
        </p:nvSpPr>
        <p:spPr>
          <a:xfrm>
            <a:off x="5631656" y="3975021"/>
            <a:ext cx="602933" cy="248722"/>
          </a:xfrm>
          <a:prstGeom prst="rect">
            <a:avLst/>
          </a:prstGeom>
          <a:noFill/>
          <a:ln/>
        </p:spPr>
        <p:txBody>
          <a:bodyPr wrap="none" rtlCol="0" anchor="t"/>
          <a:lstStyle/>
          <a:p>
            <a:pPr indent="0" marL="0">
              <a:lnSpc>
                <a:spcPts val="1960"/>
              </a:lnSpc>
              <a:buNone/>
            </a:pPr>
            <a:r>
              <a:rPr lang="en-US" sz="1225" dirty="0">
                <a:solidFill>
                  <a:srgbClr val="5B5F71"/>
                </a:solidFill>
                <a:latin typeface="Instrument Sans" pitchFamily="34" charset="0"/>
                <a:ea typeface="Instrument Sans" pitchFamily="34" charset="-122"/>
                <a:cs typeface="Instrument Sans" pitchFamily="34" charset="-120"/>
              </a:rPr>
              <a:t>8/16</a:t>
            </a:r>
            <a:endParaRPr lang="en-US" sz="1225" dirty="0"/>
          </a:p>
        </p:txBody>
      </p:sp>
      <p:sp>
        <p:nvSpPr>
          <p:cNvPr id="28" name="Text 25"/>
          <p:cNvSpPr/>
          <p:nvPr/>
        </p:nvSpPr>
        <p:spPr>
          <a:xfrm>
            <a:off x="6553200" y="3975021"/>
            <a:ext cx="602933" cy="248722"/>
          </a:xfrm>
          <a:prstGeom prst="rect">
            <a:avLst/>
          </a:prstGeom>
          <a:noFill/>
          <a:ln/>
        </p:spPr>
        <p:txBody>
          <a:bodyPr wrap="none" rtlCol="0" anchor="t"/>
          <a:lstStyle/>
          <a:p>
            <a:pPr indent="0" marL="0">
              <a:lnSpc>
                <a:spcPts val="1960"/>
              </a:lnSpc>
              <a:buNone/>
            </a:pPr>
            <a:r>
              <a:rPr lang="en-US" sz="1225" dirty="0">
                <a:solidFill>
                  <a:srgbClr val="5B5F71"/>
                </a:solidFill>
                <a:latin typeface="Instrument Sans" pitchFamily="34" charset="0"/>
                <a:ea typeface="Instrument Sans" pitchFamily="34" charset="-122"/>
                <a:cs typeface="Instrument Sans" pitchFamily="34" charset="-120"/>
              </a:rPr>
              <a:t>3.6 GHz</a:t>
            </a:r>
            <a:endParaRPr lang="en-US" sz="1225" dirty="0"/>
          </a:p>
        </p:txBody>
      </p:sp>
      <p:sp>
        <p:nvSpPr>
          <p:cNvPr id="29" name="Text 26"/>
          <p:cNvSpPr/>
          <p:nvPr/>
        </p:nvSpPr>
        <p:spPr>
          <a:xfrm>
            <a:off x="7474744" y="3975021"/>
            <a:ext cx="602933" cy="248722"/>
          </a:xfrm>
          <a:prstGeom prst="rect">
            <a:avLst/>
          </a:prstGeom>
          <a:noFill/>
          <a:ln/>
        </p:spPr>
        <p:txBody>
          <a:bodyPr wrap="none" rtlCol="0" anchor="t"/>
          <a:lstStyle/>
          <a:p>
            <a:pPr indent="0" marL="0">
              <a:lnSpc>
                <a:spcPts val="1960"/>
              </a:lnSpc>
              <a:buNone/>
            </a:pPr>
            <a:r>
              <a:rPr lang="en-US" sz="1225" dirty="0">
                <a:solidFill>
                  <a:srgbClr val="5B5F71"/>
                </a:solidFill>
                <a:latin typeface="Instrument Sans" pitchFamily="34" charset="0"/>
                <a:ea typeface="Instrument Sans" pitchFamily="34" charset="-122"/>
                <a:cs typeface="Instrument Sans" pitchFamily="34" charset="-120"/>
              </a:rPr>
              <a:t>5.0 GHz</a:t>
            </a:r>
            <a:endParaRPr lang="en-US" sz="1225" dirty="0"/>
          </a:p>
        </p:txBody>
      </p:sp>
      <p:sp>
        <p:nvSpPr>
          <p:cNvPr id="30" name="Text 27"/>
          <p:cNvSpPr/>
          <p:nvPr/>
        </p:nvSpPr>
        <p:spPr>
          <a:xfrm>
            <a:off x="8396288" y="3975021"/>
            <a:ext cx="602933" cy="248722"/>
          </a:xfrm>
          <a:prstGeom prst="rect">
            <a:avLst/>
          </a:prstGeom>
          <a:noFill/>
          <a:ln/>
        </p:spPr>
        <p:txBody>
          <a:bodyPr wrap="none" rtlCol="0" anchor="t"/>
          <a:lstStyle/>
          <a:p>
            <a:pPr indent="0" marL="0">
              <a:lnSpc>
                <a:spcPts val="1960"/>
              </a:lnSpc>
              <a:buNone/>
            </a:pPr>
            <a:r>
              <a:rPr lang="en-US" sz="1225" dirty="0">
                <a:solidFill>
                  <a:srgbClr val="5B5F71"/>
                </a:solidFill>
                <a:latin typeface="Instrument Sans" pitchFamily="34" charset="0"/>
                <a:ea typeface="Instrument Sans" pitchFamily="34" charset="-122"/>
                <a:cs typeface="Instrument Sans" pitchFamily="34" charset="-120"/>
              </a:rPr>
              <a:t>10nm</a:t>
            </a:r>
            <a:endParaRPr lang="en-US" sz="1225" dirty="0"/>
          </a:p>
        </p:txBody>
      </p:sp>
      <p:sp>
        <p:nvSpPr>
          <p:cNvPr id="31" name="Text 28"/>
          <p:cNvSpPr/>
          <p:nvPr/>
        </p:nvSpPr>
        <p:spPr>
          <a:xfrm>
            <a:off x="9317831" y="3975021"/>
            <a:ext cx="602933" cy="994886"/>
          </a:xfrm>
          <a:prstGeom prst="rect">
            <a:avLst/>
          </a:prstGeom>
          <a:noFill/>
          <a:ln/>
        </p:spPr>
        <p:txBody>
          <a:bodyPr wrap="square" rtlCol="0" anchor="t"/>
          <a:lstStyle/>
          <a:p>
            <a:pPr indent="0" marL="0">
              <a:lnSpc>
                <a:spcPts val="1960"/>
              </a:lnSpc>
              <a:buNone/>
            </a:pPr>
            <a:r>
              <a:rPr lang="en-US" sz="1225" dirty="0">
                <a:solidFill>
                  <a:srgbClr val="5B5F71"/>
                </a:solidFill>
                <a:latin typeface="Instrument Sans" pitchFamily="34" charset="0"/>
                <a:ea typeface="Instrument Sans" pitchFamily="34" charset="-122"/>
                <a:cs typeface="Instrument Sans" pitchFamily="34" charset="-120"/>
              </a:rPr>
              <a:t>Rocket Lake, PCIe 4.0 support</a:t>
            </a:r>
            <a:endParaRPr lang="en-US" sz="1225" dirty="0"/>
          </a:p>
        </p:txBody>
      </p:sp>
      <p:sp>
        <p:nvSpPr>
          <p:cNvPr id="32" name="Text 29"/>
          <p:cNvSpPr/>
          <p:nvPr/>
        </p:nvSpPr>
        <p:spPr>
          <a:xfrm>
            <a:off x="10239375" y="3975021"/>
            <a:ext cx="606743" cy="248722"/>
          </a:xfrm>
          <a:prstGeom prst="rect">
            <a:avLst/>
          </a:prstGeom>
          <a:noFill/>
          <a:ln/>
        </p:spPr>
        <p:txBody>
          <a:bodyPr wrap="none" rtlCol="0" anchor="t"/>
          <a:lstStyle/>
          <a:p>
            <a:pPr indent="0" marL="0">
              <a:lnSpc>
                <a:spcPts val="1960"/>
              </a:lnSpc>
              <a:buNone/>
            </a:pPr>
            <a:r>
              <a:rPr lang="en-US" sz="1225" dirty="0">
                <a:solidFill>
                  <a:srgbClr val="5B5F71"/>
                </a:solidFill>
                <a:latin typeface="Instrument Sans" pitchFamily="34" charset="0"/>
                <a:ea typeface="Instrument Sans" pitchFamily="34" charset="-122"/>
                <a:cs typeface="Instrument Sans" pitchFamily="34" charset="-120"/>
              </a:rPr>
              <a:t>2021</a:t>
            </a:r>
            <a:endParaRPr lang="en-US" sz="1225" dirty="0"/>
          </a:p>
        </p:txBody>
      </p:sp>
      <p:sp>
        <p:nvSpPr>
          <p:cNvPr id="33" name="Shape 30"/>
          <p:cNvSpPr/>
          <p:nvPr/>
        </p:nvSpPr>
        <p:spPr>
          <a:xfrm>
            <a:off x="3628787" y="5070753"/>
            <a:ext cx="7372826" cy="1445300"/>
          </a:xfrm>
          <a:prstGeom prst="rect">
            <a:avLst/>
          </a:prstGeom>
          <a:solidFill>
            <a:srgbClr val="000000">
              <a:alpha val="4000"/>
            </a:srgbClr>
          </a:solidFill>
          <a:ln/>
        </p:spPr>
      </p:sp>
      <p:sp>
        <p:nvSpPr>
          <p:cNvPr id="34" name="Text 31"/>
          <p:cNvSpPr/>
          <p:nvPr/>
        </p:nvSpPr>
        <p:spPr>
          <a:xfrm>
            <a:off x="3784759" y="5171599"/>
            <a:ext cx="606743" cy="497443"/>
          </a:xfrm>
          <a:prstGeom prst="rect">
            <a:avLst/>
          </a:prstGeom>
          <a:noFill/>
          <a:ln/>
        </p:spPr>
        <p:txBody>
          <a:bodyPr wrap="square" rtlCol="0" anchor="t"/>
          <a:lstStyle/>
          <a:p>
            <a:pPr indent="0" marL="0">
              <a:lnSpc>
                <a:spcPts val="1960"/>
              </a:lnSpc>
              <a:buNone/>
            </a:pPr>
            <a:r>
              <a:rPr lang="en-US" sz="1225" dirty="0">
                <a:solidFill>
                  <a:srgbClr val="5B5F71"/>
                </a:solidFill>
                <a:latin typeface="Instrument Sans" pitchFamily="34" charset="0"/>
                <a:ea typeface="Instrument Sans" pitchFamily="34" charset="-122"/>
                <a:cs typeface="Instrument Sans" pitchFamily="34" charset="-120"/>
              </a:rPr>
              <a:t>12th Gen</a:t>
            </a:r>
            <a:endParaRPr lang="en-US" sz="1225" dirty="0"/>
          </a:p>
        </p:txBody>
      </p:sp>
      <p:sp>
        <p:nvSpPr>
          <p:cNvPr id="35" name="Text 32"/>
          <p:cNvSpPr/>
          <p:nvPr/>
        </p:nvSpPr>
        <p:spPr>
          <a:xfrm>
            <a:off x="4710112" y="5171599"/>
            <a:ext cx="602933" cy="497443"/>
          </a:xfrm>
          <a:prstGeom prst="rect">
            <a:avLst/>
          </a:prstGeom>
          <a:noFill/>
          <a:ln/>
        </p:spPr>
        <p:txBody>
          <a:bodyPr wrap="square" rtlCol="0" anchor="t"/>
          <a:lstStyle/>
          <a:p>
            <a:pPr indent="0" marL="0">
              <a:lnSpc>
                <a:spcPts val="1960"/>
              </a:lnSpc>
              <a:buNone/>
            </a:pPr>
            <a:r>
              <a:rPr lang="en-US" sz="1225" dirty="0">
                <a:solidFill>
                  <a:srgbClr val="5B5F71"/>
                </a:solidFill>
                <a:latin typeface="Instrument Sans" pitchFamily="34" charset="0"/>
                <a:ea typeface="Instrument Sans" pitchFamily="34" charset="-122"/>
                <a:cs typeface="Instrument Sans" pitchFamily="34" charset="-120"/>
              </a:rPr>
              <a:t>i7-12700K</a:t>
            </a:r>
            <a:endParaRPr lang="en-US" sz="1225" dirty="0"/>
          </a:p>
        </p:txBody>
      </p:sp>
      <p:sp>
        <p:nvSpPr>
          <p:cNvPr id="36" name="Text 33"/>
          <p:cNvSpPr/>
          <p:nvPr/>
        </p:nvSpPr>
        <p:spPr>
          <a:xfrm>
            <a:off x="5631656" y="5171599"/>
            <a:ext cx="602933" cy="248722"/>
          </a:xfrm>
          <a:prstGeom prst="rect">
            <a:avLst/>
          </a:prstGeom>
          <a:noFill/>
          <a:ln/>
        </p:spPr>
        <p:txBody>
          <a:bodyPr wrap="none" rtlCol="0" anchor="t"/>
          <a:lstStyle/>
          <a:p>
            <a:pPr indent="0" marL="0">
              <a:lnSpc>
                <a:spcPts val="1960"/>
              </a:lnSpc>
              <a:buNone/>
            </a:pPr>
            <a:r>
              <a:rPr lang="en-US" sz="1225" dirty="0">
                <a:solidFill>
                  <a:srgbClr val="5B5F71"/>
                </a:solidFill>
                <a:latin typeface="Instrument Sans" pitchFamily="34" charset="0"/>
                <a:ea typeface="Instrument Sans" pitchFamily="34" charset="-122"/>
                <a:cs typeface="Instrument Sans" pitchFamily="34" charset="-120"/>
              </a:rPr>
              <a:t>12/20</a:t>
            </a:r>
            <a:endParaRPr lang="en-US" sz="1225" dirty="0"/>
          </a:p>
        </p:txBody>
      </p:sp>
      <p:sp>
        <p:nvSpPr>
          <p:cNvPr id="37" name="Text 34"/>
          <p:cNvSpPr/>
          <p:nvPr/>
        </p:nvSpPr>
        <p:spPr>
          <a:xfrm>
            <a:off x="6553200" y="5171599"/>
            <a:ext cx="602933" cy="248722"/>
          </a:xfrm>
          <a:prstGeom prst="rect">
            <a:avLst/>
          </a:prstGeom>
          <a:noFill/>
          <a:ln/>
        </p:spPr>
        <p:txBody>
          <a:bodyPr wrap="none" rtlCol="0" anchor="t"/>
          <a:lstStyle/>
          <a:p>
            <a:pPr indent="0" marL="0">
              <a:lnSpc>
                <a:spcPts val="1960"/>
              </a:lnSpc>
              <a:buNone/>
            </a:pPr>
            <a:r>
              <a:rPr lang="en-US" sz="1225" dirty="0">
                <a:solidFill>
                  <a:srgbClr val="5B5F71"/>
                </a:solidFill>
                <a:latin typeface="Instrument Sans" pitchFamily="34" charset="0"/>
                <a:ea typeface="Instrument Sans" pitchFamily="34" charset="-122"/>
                <a:cs typeface="Instrument Sans" pitchFamily="34" charset="-120"/>
              </a:rPr>
              <a:t>3.6 GHz</a:t>
            </a:r>
            <a:endParaRPr lang="en-US" sz="1225" dirty="0"/>
          </a:p>
        </p:txBody>
      </p:sp>
      <p:sp>
        <p:nvSpPr>
          <p:cNvPr id="38" name="Text 35"/>
          <p:cNvSpPr/>
          <p:nvPr/>
        </p:nvSpPr>
        <p:spPr>
          <a:xfrm>
            <a:off x="7474744" y="5171599"/>
            <a:ext cx="602933" cy="248722"/>
          </a:xfrm>
          <a:prstGeom prst="rect">
            <a:avLst/>
          </a:prstGeom>
          <a:noFill/>
          <a:ln/>
        </p:spPr>
        <p:txBody>
          <a:bodyPr wrap="none" rtlCol="0" anchor="t"/>
          <a:lstStyle/>
          <a:p>
            <a:pPr indent="0" marL="0">
              <a:lnSpc>
                <a:spcPts val="1960"/>
              </a:lnSpc>
              <a:buNone/>
            </a:pPr>
            <a:r>
              <a:rPr lang="en-US" sz="1225" dirty="0">
                <a:solidFill>
                  <a:srgbClr val="5B5F71"/>
                </a:solidFill>
                <a:latin typeface="Instrument Sans" pitchFamily="34" charset="0"/>
                <a:ea typeface="Instrument Sans" pitchFamily="34" charset="-122"/>
                <a:cs typeface="Instrument Sans" pitchFamily="34" charset="-120"/>
              </a:rPr>
              <a:t>5.0 GHz</a:t>
            </a:r>
            <a:endParaRPr lang="en-US" sz="1225" dirty="0"/>
          </a:p>
        </p:txBody>
      </p:sp>
      <p:sp>
        <p:nvSpPr>
          <p:cNvPr id="39" name="Text 36"/>
          <p:cNvSpPr/>
          <p:nvPr/>
        </p:nvSpPr>
        <p:spPr>
          <a:xfrm>
            <a:off x="8396288" y="5171599"/>
            <a:ext cx="602933" cy="248722"/>
          </a:xfrm>
          <a:prstGeom prst="rect">
            <a:avLst/>
          </a:prstGeom>
          <a:noFill/>
          <a:ln/>
        </p:spPr>
        <p:txBody>
          <a:bodyPr wrap="none" rtlCol="0" anchor="t"/>
          <a:lstStyle/>
          <a:p>
            <a:pPr indent="0" marL="0">
              <a:lnSpc>
                <a:spcPts val="1960"/>
              </a:lnSpc>
              <a:buNone/>
            </a:pPr>
            <a:r>
              <a:rPr lang="en-US" sz="1225" dirty="0">
                <a:solidFill>
                  <a:srgbClr val="5B5F71"/>
                </a:solidFill>
                <a:latin typeface="Instrument Sans" pitchFamily="34" charset="0"/>
                <a:ea typeface="Instrument Sans" pitchFamily="34" charset="-122"/>
                <a:cs typeface="Instrument Sans" pitchFamily="34" charset="-120"/>
              </a:rPr>
              <a:t>10nm</a:t>
            </a:r>
            <a:endParaRPr lang="en-US" sz="1225" dirty="0"/>
          </a:p>
        </p:txBody>
      </p:sp>
      <p:sp>
        <p:nvSpPr>
          <p:cNvPr id="40" name="Text 37"/>
          <p:cNvSpPr/>
          <p:nvPr/>
        </p:nvSpPr>
        <p:spPr>
          <a:xfrm>
            <a:off x="9317831" y="5171599"/>
            <a:ext cx="602933" cy="1243608"/>
          </a:xfrm>
          <a:prstGeom prst="rect">
            <a:avLst/>
          </a:prstGeom>
          <a:noFill/>
          <a:ln/>
        </p:spPr>
        <p:txBody>
          <a:bodyPr wrap="square" rtlCol="0" anchor="t"/>
          <a:lstStyle/>
          <a:p>
            <a:pPr indent="0" marL="0">
              <a:lnSpc>
                <a:spcPts val="1960"/>
              </a:lnSpc>
              <a:buNone/>
            </a:pPr>
            <a:r>
              <a:rPr lang="en-US" sz="1225" dirty="0">
                <a:solidFill>
                  <a:srgbClr val="5B5F71"/>
                </a:solidFill>
                <a:latin typeface="Instrument Sans" pitchFamily="34" charset="0"/>
                <a:ea typeface="Instrument Sans" pitchFamily="34" charset="-122"/>
                <a:cs typeface="Instrument Sans" pitchFamily="34" charset="-120"/>
              </a:rPr>
              <a:t>Alder Lake, hybrid architecture</a:t>
            </a:r>
            <a:endParaRPr lang="en-US" sz="1225" dirty="0"/>
          </a:p>
        </p:txBody>
      </p:sp>
      <p:sp>
        <p:nvSpPr>
          <p:cNvPr id="41" name="Text 38"/>
          <p:cNvSpPr/>
          <p:nvPr/>
        </p:nvSpPr>
        <p:spPr>
          <a:xfrm>
            <a:off x="10239375" y="5171599"/>
            <a:ext cx="606743" cy="248722"/>
          </a:xfrm>
          <a:prstGeom prst="rect">
            <a:avLst/>
          </a:prstGeom>
          <a:noFill/>
          <a:ln/>
        </p:spPr>
        <p:txBody>
          <a:bodyPr wrap="none" rtlCol="0" anchor="t"/>
          <a:lstStyle/>
          <a:p>
            <a:pPr indent="0" marL="0">
              <a:lnSpc>
                <a:spcPts val="1960"/>
              </a:lnSpc>
              <a:buNone/>
            </a:pPr>
            <a:r>
              <a:rPr lang="en-US" sz="1225" dirty="0">
                <a:solidFill>
                  <a:srgbClr val="5B5F71"/>
                </a:solidFill>
                <a:latin typeface="Instrument Sans" pitchFamily="34" charset="0"/>
                <a:ea typeface="Instrument Sans" pitchFamily="34" charset="-122"/>
                <a:cs typeface="Instrument Sans" pitchFamily="34" charset="-120"/>
              </a:rPr>
              <a:t>2021</a:t>
            </a:r>
            <a:endParaRPr lang="en-US" sz="1225" dirty="0"/>
          </a:p>
        </p:txBody>
      </p:sp>
      <p:sp>
        <p:nvSpPr>
          <p:cNvPr id="42" name="Shape 39"/>
          <p:cNvSpPr/>
          <p:nvPr/>
        </p:nvSpPr>
        <p:spPr>
          <a:xfrm>
            <a:off x="3628787" y="6516053"/>
            <a:ext cx="7372826" cy="1942743"/>
          </a:xfrm>
          <a:prstGeom prst="rect">
            <a:avLst/>
          </a:prstGeom>
          <a:solidFill>
            <a:srgbClr val="FFFFFF">
              <a:alpha val="4000"/>
            </a:srgbClr>
          </a:solidFill>
          <a:ln/>
        </p:spPr>
      </p:sp>
      <p:sp>
        <p:nvSpPr>
          <p:cNvPr id="43" name="Text 40"/>
          <p:cNvSpPr/>
          <p:nvPr/>
        </p:nvSpPr>
        <p:spPr>
          <a:xfrm>
            <a:off x="3784759" y="6616898"/>
            <a:ext cx="606743" cy="497443"/>
          </a:xfrm>
          <a:prstGeom prst="rect">
            <a:avLst/>
          </a:prstGeom>
          <a:noFill/>
          <a:ln/>
        </p:spPr>
        <p:txBody>
          <a:bodyPr wrap="square" rtlCol="0" anchor="t"/>
          <a:lstStyle/>
          <a:p>
            <a:pPr indent="0" marL="0">
              <a:lnSpc>
                <a:spcPts val="1960"/>
              </a:lnSpc>
              <a:buNone/>
            </a:pPr>
            <a:r>
              <a:rPr lang="en-US" sz="1225" dirty="0">
                <a:solidFill>
                  <a:srgbClr val="5B5F71"/>
                </a:solidFill>
                <a:latin typeface="Instrument Sans" pitchFamily="34" charset="0"/>
                <a:ea typeface="Instrument Sans" pitchFamily="34" charset="-122"/>
                <a:cs typeface="Instrument Sans" pitchFamily="34" charset="-120"/>
              </a:rPr>
              <a:t>13th Gen</a:t>
            </a:r>
            <a:endParaRPr lang="en-US" sz="1225" dirty="0"/>
          </a:p>
        </p:txBody>
      </p:sp>
      <p:sp>
        <p:nvSpPr>
          <p:cNvPr id="44" name="Text 41"/>
          <p:cNvSpPr/>
          <p:nvPr/>
        </p:nvSpPr>
        <p:spPr>
          <a:xfrm>
            <a:off x="4710112" y="6616898"/>
            <a:ext cx="602933" cy="497443"/>
          </a:xfrm>
          <a:prstGeom prst="rect">
            <a:avLst/>
          </a:prstGeom>
          <a:noFill/>
          <a:ln/>
        </p:spPr>
        <p:txBody>
          <a:bodyPr wrap="square" rtlCol="0" anchor="t"/>
          <a:lstStyle/>
          <a:p>
            <a:pPr indent="0" marL="0">
              <a:lnSpc>
                <a:spcPts val="1960"/>
              </a:lnSpc>
              <a:buNone/>
            </a:pPr>
            <a:r>
              <a:rPr lang="en-US" sz="1225" dirty="0">
                <a:solidFill>
                  <a:srgbClr val="5B5F71"/>
                </a:solidFill>
                <a:latin typeface="Instrument Sans" pitchFamily="34" charset="0"/>
                <a:ea typeface="Instrument Sans" pitchFamily="34" charset="-122"/>
                <a:cs typeface="Instrument Sans" pitchFamily="34" charset="-120"/>
              </a:rPr>
              <a:t>i7-13700K</a:t>
            </a:r>
            <a:endParaRPr lang="en-US" sz="1225" dirty="0"/>
          </a:p>
        </p:txBody>
      </p:sp>
      <p:sp>
        <p:nvSpPr>
          <p:cNvPr id="45" name="Text 42"/>
          <p:cNvSpPr/>
          <p:nvPr/>
        </p:nvSpPr>
        <p:spPr>
          <a:xfrm>
            <a:off x="5631656" y="6616898"/>
            <a:ext cx="602933" cy="248722"/>
          </a:xfrm>
          <a:prstGeom prst="rect">
            <a:avLst/>
          </a:prstGeom>
          <a:noFill/>
          <a:ln/>
        </p:spPr>
        <p:txBody>
          <a:bodyPr wrap="none" rtlCol="0" anchor="t"/>
          <a:lstStyle/>
          <a:p>
            <a:pPr indent="0" marL="0">
              <a:lnSpc>
                <a:spcPts val="1960"/>
              </a:lnSpc>
              <a:buNone/>
            </a:pPr>
            <a:r>
              <a:rPr lang="en-US" sz="1225" dirty="0">
                <a:solidFill>
                  <a:srgbClr val="5B5F71"/>
                </a:solidFill>
                <a:latin typeface="Instrument Sans" pitchFamily="34" charset="0"/>
                <a:ea typeface="Instrument Sans" pitchFamily="34" charset="-122"/>
                <a:cs typeface="Instrument Sans" pitchFamily="34" charset="-120"/>
              </a:rPr>
              <a:t>16/24</a:t>
            </a:r>
            <a:endParaRPr lang="en-US" sz="1225" dirty="0"/>
          </a:p>
        </p:txBody>
      </p:sp>
      <p:sp>
        <p:nvSpPr>
          <p:cNvPr id="46" name="Text 43"/>
          <p:cNvSpPr/>
          <p:nvPr/>
        </p:nvSpPr>
        <p:spPr>
          <a:xfrm>
            <a:off x="6553200" y="6616898"/>
            <a:ext cx="602933" cy="248722"/>
          </a:xfrm>
          <a:prstGeom prst="rect">
            <a:avLst/>
          </a:prstGeom>
          <a:noFill/>
          <a:ln/>
        </p:spPr>
        <p:txBody>
          <a:bodyPr wrap="none" rtlCol="0" anchor="t"/>
          <a:lstStyle/>
          <a:p>
            <a:pPr indent="0" marL="0">
              <a:lnSpc>
                <a:spcPts val="1960"/>
              </a:lnSpc>
              <a:buNone/>
            </a:pPr>
            <a:r>
              <a:rPr lang="en-US" sz="1225" dirty="0">
                <a:solidFill>
                  <a:srgbClr val="5B5F71"/>
                </a:solidFill>
                <a:latin typeface="Instrument Sans" pitchFamily="34" charset="0"/>
                <a:ea typeface="Instrument Sans" pitchFamily="34" charset="-122"/>
                <a:cs typeface="Instrument Sans" pitchFamily="34" charset="-120"/>
              </a:rPr>
              <a:t>3.4 GHz</a:t>
            </a:r>
            <a:endParaRPr lang="en-US" sz="1225" dirty="0"/>
          </a:p>
        </p:txBody>
      </p:sp>
      <p:sp>
        <p:nvSpPr>
          <p:cNvPr id="47" name="Text 44"/>
          <p:cNvSpPr/>
          <p:nvPr/>
        </p:nvSpPr>
        <p:spPr>
          <a:xfrm>
            <a:off x="7474744" y="6616898"/>
            <a:ext cx="602933" cy="248722"/>
          </a:xfrm>
          <a:prstGeom prst="rect">
            <a:avLst/>
          </a:prstGeom>
          <a:noFill/>
          <a:ln/>
        </p:spPr>
        <p:txBody>
          <a:bodyPr wrap="none" rtlCol="0" anchor="t"/>
          <a:lstStyle/>
          <a:p>
            <a:pPr indent="0" marL="0">
              <a:lnSpc>
                <a:spcPts val="1960"/>
              </a:lnSpc>
              <a:buNone/>
            </a:pPr>
            <a:r>
              <a:rPr lang="en-US" sz="1225" dirty="0">
                <a:solidFill>
                  <a:srgbClr val="5B5F71"/>
                </a:solidFill>
                <a:latin typeface="Instrument Sans" pitchFamily="34" charset="0"/>
                <a:ea typeface="Instrument Sans" pitchFamily="34" charset="-122"/>
                <a:cs typeface="Instrument Sans" pitchFamily="34" charset="-120"/>
              </a:rPr>
              <a:t>5.4 GHz</a:t>
            </a:r>
            <a:endParaRPr lang="en-US" sz="1225" dirty="0"/>
          </a:p>
        </p:txBody>
      </p:sp>
      <p:sp>
        <p:nvSpPr>
          <p:cNvPr id="48" name="Text 45"/>
          <p:cNvSpPr/>
          <p:nvPr/>
        </p:nvSpPr>
        <p:spPr>
          <a:xfrm>
            <a:off x="8396288" y="6616898"/>
            <a:ext cx="602933" cy="248722"/>
          </a:xfrm>
          <a:prstGeom prst="rect">
            <a:avLst/>
          </a:prstGeom>
          <a:noFill/>
          <a:ln/>
        </p:spPr>
        <p:txBody>
          <a:bodyPr wrap="none" rtlCol="0" anchor="t"/>
          <a:lstStyle/>
          <a:p>
            <a:pPr indent="0" marL="0">
              <a:lnSpc>
                <a:spcPts val="1960"/>
              </a:lnSpc>
              <a:buNone/>
            </a:pPr>
            <a:r>
              <a:rPr lang="en-US" sz="1225" dirty="0">
                <a:solidFill>
                  <a:srgbClr val="5B5F71"/>
                </a:solidFill>
                <a:latin typeface="Instrument Sans" pitchFamily="34" charset="0"/>
                <a:ea typeface="Instrument Sans" pitchFamily="34" charset="-122"/>
                <a:cs typeface="Instrument Sans" pitchFamily="34" charset="-120"/>
              </a:rPr>
              <a:t>10nm</a:t>
            </a:r>
            <a:endParaRPr lang="en-US" sz="1225" dirty="0"/>
          </a:p>
        </p:txBody>
      </p:sp>
      <p:sp>
        <p:nvSpPr>
          <p:cNvPr id="49" name="Text 46"/>
          <p:cNvSpPr/>
          <p:nvPr/>
        </p:nvSpPr>
        <p:spPr>
          <a:xfrm>
            <a:off x="9317831" y="6616898"/>
            <a:ext cx="602933" cy="1741051"/>
          </a:xfrm>
          <a:prstGeom prst="rect">
            <a:avLst/>
          </a:prstGeom>
          <a:noFill/>
          <a:ln/>
        </p:spPr>
        <p:txBody>
          <a:bodyPr wrap="square" rtlCol="0" anchor="t"/>
          <a:lstStyle/>
          <a:p>
            <a:pPr indent="0" marL="0">
              <a:lnSpc>
                <a:spcPts val="1960"/>
              </a:lnSpc>
              <a:buNone/>
            </a:pPr>
            <a:r>
              <a:rPr lang="en-US" sz="1225" dirty="0">
                <a:solidFill>
                  <a:srgbClr val="5B5F71"/>
                </a:solidFill>
                <a:latin typeface="Instrument Sans" pitchFamily="34" charset="0"/>
                <a:ea typeface="Instrument Sans" pitchFamily="34" charset="-122"/>
                <a:cs typeface="Instrument Sans" pitchFamily="34" charset="-120"/>
              </a:rPr>
              <a:t>Raptor Lake, enhanced hybrid architecture</a:t>
            </a:r>
            <a:endParaRPr lang="en-US" sz="1225" dirty="0"/>
          </a:p>
        </p:txBody>
      </p:sp>
      <p:sp>
        <p:nvSpPr>
          <p:cNvPr id="50" name="Text 47"/>
          <p:cNvSpPr/>
          <p:nvPr/>
        </p:nvSpPr>
        <p:spPr>
          <a:xfrm>
            <a:off x="10239375" y="6616898"/>
            <a:ext cx="606743" cy="248722"/>
          </a:xfrm>
          <a:prstGeom prst="rect">
            <a:avLst/>
          </a:prstGeom>
          <a:noFill/>
          <a:ln/>
        </p:spPr>
        <p:txBody>
          <a:bodyPr wrap="none" rtlCol="0" anchor="t"/>
          <a:lstStyle/>
          <a:p>
            <a:pPr indent="0" marL="0">
              <a:lnSpc>
                <a:spcPts val="1960"/>
              </a:lnSpc>
              <a:buNone/>
            </a:pPr>
            <a:r>
              <a:rPr lang="en-US" sz="1225" dirty="0">
                <a:solidFill>
                  <a:srgbClr val="5B5F71"/>
                </a:solidFill>
                <a:latin typeface="Instrument Sans" pitchFamily="34" charset="0"/>
                <a:ea typeface="Instrument Sans" pitchFamily="34" charset="-122"/>
                <a:cs typeface="Instrument Sans" pitchFamily="34" charset="-120"/>
              </a:rPr>
              <a:t>2022</a:t>
            </a:r>
            <a:endParaRPr lang="en-US" sz="1225" dirty="0"/>
          </a:p>
        </p:txBody>
      </p:sp>
      <p:pic>
        <p:nvPicPr>
          <p:cNvPr id="51"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r>
          <p:cNvPicPr>
            <a:picLocks noChangeAspect="1"/>
          </p:cNvPicPr>
          <p:nvPr/>
        </p:nvPicPr>
        <p:blipFill>
          <a:blip r:embed="rId2"/>
          <a:stretch>
            <a:fillRect/>
          </a:stretch>
        </p:blipFill>
        <p:spPr>
          <a:xfrm>
            <a:off x="9151620" y="0"/>
            <a:ext cx="5486400" cy="8229600"/>
          </a:xfrm>
          <a:prstGeom prst="rect">
            <a:avLst/>
          </a:prstGeom>
        </p:spPr>
      </p:pic>
      <p:sp>
        <p:nvSpPr>
          <p:cNvPr id="5" name="Text 1"/>
          <p:cNvSpPr/>
          <p:nvPr/>
        </p:nvSpPr>
        <p:spPr>
          <a:xfrm>
            <a:off x="833199" y="3245525"/>
            <a:ext cx="5554980" cy="694373"/>
          </a:xfrm>
          <a:prstGeom prst="rect">
            <a:avLst/>
          </a:prstGeom>
          <a:noFill/>
          <a:ln/>
        </p:spPr>
        <p:txBody>
          <a:bodyPr wrap="none" rtlCol="0" anchor="t"/>
          <a:lstStyle/>
          <a:p>
            <a:pPr indent="0" marL="0">
              <a:lnSpc>
                <a:spcPts val="5468"/>
              </a:lnSpc>
              <a:buNone/>
            </a:pPr>
            <a:r>
              <a:rPr lang="en-US" sz="4374" b="1" dirty="0">
                <a:solidFill>
                  <a:srgbClr val="5B5F72"/>
                </a:solidFill>
                <a:latin typeface="Instrument Sans" pitchFamily="34" charset="0"/>
                <a:ea typeface="Instrument Sans" pitchFamily="34" charset="-122"/>
                <a:cs typeface="Instrument Sans" pitchFamily="34" charset="-120"/>
              </a:rPr>
              <a:t>Cores/Threads</a:t>
            </a:r>
            <a:endParaRPr lang="en-US" sz="4374" dirty="0"/>
          </a:p>
        </p:txBody>
      </p:sp>
      <p:sp>
        <p:nvSpPr>
          <p:cNvPr id="6" name="Text 2"/>
          <p:cNvSpPr/>
          <p:nvPr/>
        </p:nvSpPr>
        <p:spPr>
          <a:xfrm>
            <a:off x="833199" y="4273153"/>
            <a:ext cx="7477601" cy="710803"/>
          </a:xfrm>
          <a:prstGeom prst="rect">
            <a:avLst/>
          </a:prstGeom>
          <a:noFill/>
          <a:ln/>
        </p:spPr>
        <p:txBody>
          <a:bodyPr wrap="square" rtlCol="0" anchor="t"/>
          <a:lstStyle/>
          <a:p>
            <a:pPr indent="0" marL="0">
              <a:lnSpc>
                <a:spcPts val="2799"/>
              </a:lnSpc>
              <a:buNone/>
            </a:pPr>
            <a:r>
              <a:rPr lang="en-US" sz="1750" dirty="0">
                <a:solidFill>
                  <a:srgbClr val="5B5F71"/>
                </a:solidFill>
                <a:latin typeface="Instrument Sans" pitchFamily="34" charset="0"/>
                <a:ea typeface="Instrument Sans" pitchFamily="34" charset="-122"/>
                <a:cs typeface="Instrument Sans" pitchFamily="34" charset="-120"/>
              </a:rPr>
              <a:t>A core in a CPU is a processing unit that reads and executes instructions, allowing the CPU to perform multiple tasks simultaneously</a:t>
            </a:r>
            <a:endParaRPr lang="en-US" sz="1750" dirty="0"/>
          </a:p>
        </p:txBody>
      </p:sp>
      <p:pic>
        <p:nvPicPr>
          <p:cNvPr id="7"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r>
          <p:cNvPicPr>
            <a:picLocks noChangeAspect="1"/>
          </p:cNvPicPr>
          <p:nvPr/>
        </p:nvPicPr>
        <p:blipFill>
          <a:blip r:embed="rId2"/>
          <a:stretch>
            <a:fillRect/>
          </a:stretch>
        </p:blipFill>
        <p:spPr>
          <a:xfrm>
            <a:off x="9151620" y="0"/>
            <a:ext cx="5486400" cy="8229600"/>
          </a:xfrm>
          <a:prstGeom prst="rect">
            <a:avLst/>
          </a:prstGeom>
        </p:spPr>
      </p:pic>
      <p:sp>
        <p:nvSpPr>
          <p:cNvPr id="5" name="Text 1"/>
          <p:cNvSpPr/>
          <p:nvPr/>
        </p:nvSpPr>
        <p:spPr>
          <a:xfrm>
            <a:off x="833199" y="3067883"/>
            <a:ext cx="5554980" cy="694373"/>
          </a:xfrm>
          <a:prstGeom prst="rect">
            <a:avLst/>
          </a:prstGeom>
          <a:noFill/>
          <a:ln/>
        </p:spPr>
        <p:txBody>
          <a:bodyPr wrap="none" rtlCol="0" anchor="t"/>
          <a:lstStyle/>
          <a:p>
            <a:pPr indent="0" marL="0">
              <a:lnSpc>
                <a:spcPts val="5468"/>
              </a:lnSpc>
              <a:buNone/>
            </a:pPr>
            <a:r>
              <a:rPr lang="en-US" sz="4374" b="1" dirty="0">
                <a:solidFill>
                  <a:srgbClr val="5B5F72"/>
                </a:solidFill>
                <a:latin typeface="Instrument Sans" pitchFamily="34" charset="0"/>
                <a:ea typeface="Instrument Sans" pitchFamily="34" charset="-122"/>
                <a:cs typeface="Instrument Sans" pitchFamily="34" charset="-120"/>
              </a:rPr>
              <a:t>Conclusion</a:t>
            </a:r>
            <a:endParaRPr lang="en-US" sz="4374" dirty="0"/>
          </a:p>
        </p:txBody>
      </p:sp>
      <p:sp>
        <p:nvSpPr>
          <p:cNvPr id="6" name="Text 2"/>
          <p:cNvSpPr/>
          <p:nvPr/>
        </p:nvSpPr>
        <p:spPr>
          <a:xfrm>
            <a:off x="833199" y="4095512"/>
            <a:ext cx="7477601" cy="1066205"/>
          </a:xfrm>
          <a:prstGeom prst="rect">
            <a:avLst/>
          </a:prstGeom>
          <a:noFill/>
          <a:ln/>
        </p:spPr>
        <p:txBody>
          <a:bodyPr wrap="square" rtlCol="0" anchor="t"/>
          <a:lstStyle/>
          <a:p>
            <a:pPr indent="0" marL="0">
              <a:lnSpc>
                <a:spcPts val="2799"/>
              </a:lnSpc>
              <a:buNone/>
            </a:pPr>
            <a:r>
              <a:rPr lang="en-US" sz="1750" dirty="0">
                <a:solidFill>
                  <a:srgbClr val="5B5F71"/>
                </a:solidFill>
                <a:latin typeface="Instrument Sans" pitchFamily="34" charset="0"/>
                <a:ea typeface="Instrument Sans" pitchFamily="34" charset="-122"/>
                <a:cs typeface="Instrument Sans" pitchFamily="34" charset="-120"/>
              </a:rPr>
              <a:t>Understanding the key components of computers and mobile devices can help you make informed decisions when purchasing new technology. Remember to consider your needs and budget to find the right fit.</a:t>
            </a:r>
            <a:endParaRPr lang="en-US" sz="1750" dirty="0"/>
          </a:p>
        </p:txBody>
      </p:sp>
      <p:pic>
        <p:nvPicPr>
          <p:cNvPr id="7"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33291"/>
          </a:xfrm>
          <a:prstGeom prst="rect">
            <a:avLst/>
          </a:prstGeom>
          <a:solidFill>
            <a:srgbClr val="FFFFFF">
              <a:alpha val="75000"/>
            </a:srgbClr>
          </a:solidFill>
          <a:ln/>
        </p:spPr>
      </p:sp>
      <p:sp>
        <p:nvSpPr>
          <p:cNvPr id="4" name="Text 1"/>
          <p:cNvSpPr/>
          <p:nvPr/>
        </p:nvSpPr>
        <p:spPr>
          <a:xfrm>
            <a:off x="2635925" y="541734"/>
            <a:ext cx="9358551" cy="1231344"/>
          </a:xfrm>
          <a:prstGeom prst="rect">
            <a:avLst/>
          </a:prstGeom>
          <a:noFill/>
          <a:ln/>
        </p:spPr>
        <p:txBody>
          <a:bodyPr wrap="square" rtlCol="0" anchor="t"/>
          <a:lstStyle/>
          <a:p>
            <a:pPr indent="0" marL="0">
              <a:lnSpc>
                <a:spcPts val="4848"/>
              </a:lnSpc>
              <a:buNone/>
            </a:pPr>
            <a:r>
              <a:rPr lang="en-US" sz="3878" b="1" dirty="0">
                <a:solidFill>
                  <a:srgbClr val="5B5F72"/>
                </a:solidFill>
                <a:latin typeface="Instrument Sans" pitchFamily="34" charset="0"/>
                <a:ea typeface="Instrument Sans" pitchFamily="34" charset="-122"/>
                <a:cs typeface="Instrument Sans" pitchFamily="34" charset="-120"/>
              </a:rPr>
              <a:t>Analogy between Humans and Computers</a:t>
            </a:r>
            <a:endParaRPr lang="en-US" sz="3878" dirty="0"/>
          </a:p>
        </p:txBody>
      </p:sp>
      <p:sp>
        <p:nvSpPr>
          <p:cNvPr id="5" name="Text 2"/>
          <p:cNvSpPr/>
          <p:nvPr/>
        </p:nvSpPr>
        <p:spPr>
          <a:xfrm>
            <a:off x="2635925" y="2245876"/>
            <a:ext cx="4439007" cy="945833"/>
          </a:xfrm>
          <a:prstGeom prst="rect">
            <a:avLst/>
          </a:prstGeom>
          <a:noFill/>
          <a:ln/>
        </p:spPr>
        <p:txBody>
          <a:bodyPr wrap="square" rtlCol="0" anchor="t"/>
          <a:lstStyle/>
          <a:p>
            <a:pPr indent="0" marL="0">
              <a:lnSpc>
                <a:spcPts val="2482"/>
              </a:lnSpc>
              <a:buNone/>
            </a:pPr>
            <a:r>
              <a:rPr lang="en-US" sz="1551" dirty="0">
                <a:solidFill>
                  <a:srgbClr val="5B5F71"/>
                </a:solidFill>
                <a:latin typeface="Instrument Sans" pitchFamily="34" charset="0"/>
                <a:ea typeface="Instrument Sans" pitchFamily="34" charset="-122"/>
                <a:cs typeface="Instrument Sans" pitchFamily="34" charset="-120"/>
              </a:rPr>
              <a:t>Computers and humans share many similarities in the way they process information and carry out tasks.</a:t>
            </a:r>
            <a:endParaRPr lang="en-US" sz="1551" dirty="0"/>
          </a:p>
        </p:txBody>
      </p:sp>
      <p:sp>
        <p:nvSpPr>
          <p:cNvPr id="6" name="Text 3"/>
          <p:cNvSpPr/>
          <p:nvPr/>
        </p:nvSpPr>
        <p:spPr>
          <a:xfrm>
            <a:off x="2950964" y="3368993"/>
            <a:ext cx="4123968" cy="630555"/>
          </a:xfrm>
          <a:prstGeom prst="rect">
            <a:avLst/>
          </a:prstGeom>
          <a:noFill/>
          <a:ln/>
        </p:spPr>
        <p:txBody>
          <a:bodyPr wrap="square" rtlCol="0" anchor="t"/>
          <a:lstStyle/>
          <a:p>
            <a:pPr algn="l" marL="342900" indent="-342900">
              <a:lnSpc>
                <a:spcPts val="2482"/>
              </a:lnSpc>
              <a:buSzPct val="100000"/>
              <a:buChar char="•"/>
            </a:pPr>
            <a:r>
              <a:rPr lang="en-US" sz="1551" dirty="0">
                <a:solidFill>
                  <a:srgbClr val="5B5F71"/>
                </a:solidFill>
                <a:latin typeface="Instrument Sans" pitchFamily="34" charset="0"/>
                <a:ea typeface="Instrument Sans" pitchFamily="34" charset="-122"/>
                <a:cs typeface="Instrument Sans" pitchFamily="34" charset="-120"/>
              </a:rPr>
              <a:t>The CPU acts as the brain, processing data and instructions.</a:t>
            </a:r>
            <a:endParaRPr lang="en-US" sz="1551" dirty="0"/>
          </a:p>
        </p:txBody>
      </p:sp>
      <p:sp>
        <p:nvSpPr>
          <p:cNvPr id="7" name="Text 4"/>
          <p:cNvSpPr/>
          <p:nvPr/>
        </p:nvSpPr>
        <p:spPr>
          <a:xfrm>
            <a:off x="2950964" y="4078248"/>
            <a:ext cx="4123968" cy="630555"/>
          </a:xfrm>
          <a:prstGeom prst="rect">
            <a:avLst/>
          </a:prstGeom>
          <a:noFill/>
          <a:ln/>
        </p:spPr>
        <p:txBody>
          <a:bodyPr wrap="square" rtlCol="0" anchor="t"/>
          <a:lstStyle/>
          <a:p>
            <a:pPr algn="l" marL="342900" indent="-342900">
              <a:lnSpc>
                <a:spcPts val="2482"/>
              </a:lnSpc>
              <a:buSzPct val="100000"/>
              <a:buChar char="•"/>
            </a:pPr>
            <a:r>
              <a:rPr lang="en-US" sz="1551" dirty="0">
                <a:solidFill>
                  <a:srgbClr val="5B5F71"/>
                </a:solidFill>
                <a:latin typeface="Instrument Sans" pitchFamily="34" charset="0"/>
                <a:ea typeface="Instrument Sans" pitchFamily="34" charset="-122"/>
                <a:cs typeface="Instrument Sans" pitchFamily="34" charset="-120"/>
              </a:rPr>
              <a:t>RAM is akin to short-term memory, storing data temporarily.</a:t>
            </a:r>
            <a:endParaRPr lang="en-US" sz="1551" dirty="0"/>
          </a:p>
        </p:txBody>
      </p:sp>
      <p:sp>
        <p:nvSpPr>
          <p:cNvPr id="8" name="Text 5"/>
          <p:cNvSpPr/>
          <p:nvPr/>
        </p:nvSpPr>
        <p:spPr>
          <a:xfrm>
            <a:off x="2950964" y="4787503"/>
            <a:ext cx="4123968" cy="630555"/>
          </a:xfrm>
          <a:prstGeom prst="rect">
            <a:avLst/>
          </a:prstGeom>
          <a:noFill/>
          <a:ln/>
        </p:spPr>
        <p:txBody>
          <a:bodyPr wrap="square" rtlCol="0" anchor="t"/>
          <a:lstStyle/>
          <a:p>
            <a:pPr algn="l" marL="342900" indent="-342900">
              <a:lnSpc>
                <a:spcPts val="2482"/>
              </a:lnSpc>
              <a:buSzPct val="100000"/>
              <a:buChar char="•"/>
            </a:pPr>
            <a:r>
              <a:rPr lang="en-US" sz="1551" dirty="0">
                <a:solidFill>
                  <a:srgbClr val="5B5F71"/>
                </a:solidFill>
                <a:latin typeface="Instrument Sans" pitchFamily="34" charset="0"/>
                <a:ea typeface="Instrument Sans" pitchFamily="34" charset="-122"/>
                <a:cs typeface="Instrument Sans" pitchFamily="34" charset="-120"/>
              </a:rPr>
              <a:t>The hard drive is like long-term memory, storing information persistently.</a:t>
            </a:r>
            <a:endParaRPr lang="en-US" sz="1551" dirty="0"/>
          </a:p>
        </p:txBody>
      </p:sp>
      <p:sp>
        <p:nvSpPr>
          <p:cNvPr id="9" name="Text 6"/>
          <p:cNvSpPr/>
          <p:nvPr/>
        </p:nvSpPr>
        <p:spPr>
          <a:xfrm>
            <a:off x="2950964" y="5496758"/>
            <a:ext cx="4123968" cy="945833"/>
          </a:xfrm>
          <a:prstGeom prst="rect">
            <a:avLst/>
          </a:prstGeom>
          <a:noFill/>
          <a:ln/>
        </p:spPr>
        <p:txBody>
          <a:bodyPr wrap="square" rtlCol="0" anchor="t"/>
          <a:lstStyle/>
          <a:p>
            <a:pPr algn="l" marL="342900" indent="-342900">
              <a:lnSpc>
                <a:spcPts val="2482"/>
              </a:lnSpc>
              <a:buSzPct val="100000"/>
              <a:buChar char="•"/>
            </a:pPr>
            <a:r>
              <a:rPr lang="en-US" sz="1551" dirty="0">
                <a:solidFill>
                  <a:srgbClr val="5B5F71"/>
                </a:solidFill>
                <a:latin typeface="Instrument Sans" pitchFamily="34" charset="0"/>
                <a:ea typeface="Instrument Sans" pitchFamily="34" charset="-122"/>
                <a:cs typeface="Instrument Sans" pitchFamily="34" charset="-120"/>
              </a:rPr>
              <a:t>Input devices like the mouse and keyboard are similar to our eyes, ears, and hands, allowing us to interact with computers.</a:t>
            </a:r>
            <a:endParaRPr lang="en-US" sz="1551" dirty="0"/>
          </a:p>
        </p:txBody>
      </p:sp>
      <p:sp>
        <p:nvSpPr>
          <p:cNvPr id="10" name="Text 7"/>
          <p:cNvSpPr/>
          <p:nvPr/>
        </p:nvSpPr>
        <p:spPr>
          <a:xfrm>
            <a:off x="2950964" y="6521291"/>
            <a:ext cx="4123968" cy="945833"/>
          </a:xfrm>
          <a:prstGeom prst="rect">
            <a:avLst/>
          </a:prstGeom>
          <a:noFill/>
          <a:ln/>
        </p:spPr>
        <p:txBody>
          <a:bodyPr wrap="square" rtlCol="0" anchor="t"/>
          <a:lstStyle/>
          <a:p>
            <a:pPr algn="l" marL="342900" indent="-342900">
              <a:lnSpc>
                <a:spcPts val="2482"/>
              </a:lnSpc>
              <a:buSzPct val="100000"/>
              <a:buChar char="•"/>
            </a:pPr>
            <a:r>
              <a:rPr lang="en-US" sz="1551" dirty="0">
                <a:solidFill>
                  <a:srgbClr val="5B5F71"/>
                </a:solidFill>
                <a:latin typeface="Instrument Sans" pitchFamily="34" charset="0"/>
                <a:ea typeface="Instrument Sans" pitchFamily="34" charset="-122"/>
                <a:cs typeface="Instrument Sans" pitchFamily="34" charset="-120"/>
              </a:rPr>
              <a:t>Output devices such as displays and speakers mimic our ability to see and hear the results of our interactions.</a:t>
            </a:r>
            <a:endParaRPr lang="en-US" sz="1551" dirty="0"/>
          </a:p>
        </p:txBody>
      </p:sp>
      <p:sp>
        <p:nvSpPr>
          <p:cNvPr id="11" name="Shape 8"/>
          <p:cNvSpPr/>
          <p:nvPr/>
        </p:nvSpPr>
        <p:spPr>
          <a:xfrm>
            <a:off x="7563088" y="2290167"/>
            <a:ext cx="4439007" cy="5179814"/>
          </a:xfrm>
          <a:prstGeom prst="roundRect">
            <a:avLst>
              <a:gd name="adj" fmla="val 1997"/>
            </a:avLst>
          </a:prstGeom>
          <a:noFill/>
          <a:ln w="7620">
            <a:solidFill>
              <a:srgbClr val="000000">
                <a:alpha val="8000"/>
              </a:srgbClr>
            </a:solidFill>
            <a:prstDash val="solid"/>
          </a:ln>
        </p:spPr>
      </p:sp>
      <p:sp>
        <p:nvSpPr>
          <p:cNvPr id="12" name="Shape 9"/>
          <p:cNvSpPr/>
          <p:nvPr/>
        </p:nvSpPr>
        <p:spPr>
          <a:xfrm>
            <a:off x="7570708" y="2297787"/>
            <a:ext cx="4423767" cy="2960013"/>
          </a:xfrm>
          <a:prstGeom prst="rect">
            <a:avLst/>
          </a:prstGeom>
          <a:solidFill>
            <a:srgbClr val="FFFFFF">
              <a:alpha val="4000"/>
            </a:srgbClr>
          </a:solidFill>
          <a:ln/>
        </p:spPr>
      </p:sp>
      <p:pic>
        <p:nvPicPr>
          <p:cNvPr id="13" name="Image 1" descr="preencoded.png">    </p:cNvPr>
          <p:cNvPicPr>
            <a:picLocks noChangeAspect="1"/>
          </p:cNvPicPr>
          <p:nvPr/>
        </p:nvPicPr>
        <p:blipFill>
          <a:blip r:embed="rId2"/>
          <a:stretch>
            <a:fillRect/>
          </a:stretch>
        </p:blipFill>
        <p:spPr>
          <a:xfrm>
            <a:off x="7767757" y="2423517"/>
            <a:ext cx="1814155" cy="1008221"/>
          </a:xfrm>
          <a:prstGeom prst="rect">
            <a:avLst/>
          </a:prstGeom>
        </p:spPr>
      </p:pic>
      <p:pic>
        <p:nvPicPr>
          <p:cNvPr id="14" name="Image 2" descr="preencoded.png">    </p:cNvPr>
          <p:cNvPicPr>
            <a:picLocks noChangeAspect="1"/>
          </p:cNvPicPr>
          <p:nvPr/>
        </p:nvPicPr>
        <p:blipFill>
          <a:blip r:embed="rId3"/>
          <a:stretch>
            <a:fillRect/>
          </a:stretch>
        </p:blipFill>
        <p:spPr>
          <a:xfrm>
            <a:off x="7767757" y="3549848"/>
            <a:ext cx="1814155" cy="1582222"/>
          </a:xfrm>
          <a:prstGeom prst="rect">
            <a:avLst/>
          </a:prstGeom>
        </p:spPr>
      </p:pic>
      <p:pic>
        <p:nvPicPr>
          <p:cNvPr id="15" name="Image 3" descr="preencoded.png">    </p:cNvPr>
          <p:cNvPicPr>
            <a:picLocks noChangeAspect="1"/>
          </p:cNvPicPr>
          <p:nvPr/>
        </p:nvPicPr>
        <p:blipFill>
          <a:blip r:embed="rId4"/>
          <a:stretch>
            <a:fillRect/>
          </a:stretch>
        </p:blipFill>
        <p:spPr>
          <a:xfrm>
            <a:off x="9983391" y="2423517"/>
            <a:ext cx="1814155" cy="1701879"/>
          </a:xfrm>
          <a:prstGeom prst="rect">
            <a:avLst/>
          </a:prstGeom>
        </p:spPr>
      </p:pic>
      <p:sp>
        <p:nvSpPr>
          <p:cNvPr id="16" name="Shape 10"/>
          <p:cNvSpPr/>
          <p:nvPr/>
        </p:nvSpPr>
        <p:spPr>
          <a:xfrm>
            <a:off x="7570708" y="5257800"/>
            <a:ext cx="4423767" cy="2204561"/>
          </a:xfrm>
          <a:prstGeom prst="rect">
            <a:avLst/>
          </a:prstGeom>
          <a:solidFill>
            <a:srgbClr val="000000">
              <a:alpha val="4000"/>
            </a:srgbClr>
          </a:solidFill>
          <a:ln/>
        </p:spPr>
      </p:sp>
      <p:pic>
        <p:nvPicPr>
          <p:cNvPr id="17" name="Image 4" descr="preencoded.png">    </p:cNvPr>
          <p:cNvPicPr>
            <a:picLocks noChangeAspect="1"/>
          </p:cNvPicPr>
          <p:nvPr/>
        </p:nvPicPr>
        <p:blipFill>
          <a:blip r:embed="rId5"/>
          <a:stretch>
            <a:fillRect/>
          </a:stretch>
        </p:blipFill>
        <p:spPr>
          <a:xfrm>
            <a:off x="7767757" y="5383530"/>
            <a:ext cx="1814155" cy="1510546"/>
          </a:xfrm>
          <a:prstGeom prst="rect">
            <a:avLst/>
          </a:prstGeom>
        </p:spPr>
      </p:pic>
      <p:pic>
        <p:nvPicPr>
          <p:cNvPr id="18" name="Image 5" descr="preencoded.png">    </p:cNvPr>
          <p:cNvPicPr>
            <a:picLocks noChangeAspect="1"/>
          </p:cNvPicPr>
          <p:nvPr/>
        </p:nvPicPr>
        <p:blipFill>
          <a:blip r:embed="rId6"/>
          <a:stretch>
            <a:fillRect/>
          </a:stretch>
        </p:blipFill>
        <p:spPr>
          <a:xfrm>
            <a:off x="9983391" y="5383530"/>
            <a:ext cx="1814155" cy="1519714"/>
          </a:xfrm>
          <a:prstGeom prst="rect">
            <a:avLst/>
          </a:prstGeom>
        </p:spPr>
      </p:pic>
      <p:sp>
        <p:nvSpPr>
          <p:cNvPr id="19" name="Text 11"/>
          <p:cNvSpPr/>
          <p:nvPr/>
        </p:nvSpPr>
        <p:spPr>
          <a:xfrm>
            <a:off x="9983391" y="7021354"/>
            <a:ext cx="1814155" cy="315278"/>
          </a:xfrm>
          <a:prstGeom prst="rect">
            <a:avLst/>
          </a:prstGeom>
          <a:noFill/>
          <a:ln/>
        </p:spPr>
        <p:txBody>
          <a:bodyPr wrap="none" rtlCol="0" anchor="t"/>
          <a:lstStyle/>
          <a:p>
            <a:pPr indent="0" marL="0">
              <a:lnSpc>
                <a:spcPts val="2482"/>
              </a:lnSpc>
              <a:buNone/>
            </a:pPr>
            <a:endParaRPr lang="en-US" sz="1551" dirty="0"/>
          </a:p>
        </p:txBody>
      </p:sp>
      <p:pic>
        <p:nvPicPr>
          <p:cNvPr id="20" name="Image 6" descr="preencoded.png">
            <a:hlinkClick r:id="rId8" tooltip=""/>
          </p:cNvPr>
          <p:cNvPicPr>
            <a:picLocks noChangeAspect="1"/>
          </p:cNvPicPr>
          <p:nvPr/>
        </p:nvPicPr>
        <p:blipFill>
          <a:blip r:embed="rId7"/>
          <a:stretch>
            <a:fillRect/>
          </a:stretch>
        </p:blipFill>
        <p:spPr>
          <a:xfrm>
            <a:off x="12242153" y="7589520"/>
            <a:ext cx="2296807" cy="54864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r>
          <p:cNvPicPr>
            <a:picLocks noChangeAspect="1"/>
          </p:cNvPicPr>
          <p:nvPr/>
        </p:nvPicPr>
        <p:blipFill>
          <a:blip r:embed="rId2"/>
          <a:stretch>
            <a:fillRect/>
          </a:stretch>
        </p:blipFill>
        <p:spPr>
          <a:xfrm>
            <a:off x="0" y="0"/>
            <a:ext cx="14630400" cy="8229600"/>
          </a:xfrm>
          <a:prstGeom prst="rect">
            <a:avLst/>
          </a:prstGeom>
        </p:spPr>
      </p:pic>
      <p:sp>
        <p:nvSpPr>
          <p:cNvPr id="5" name="Shape 1"/>
          <p:cNvSpPr/>
          <p:nvPr/>
        </p:nvSpPr>
        <p:spPr>
          <a:xfrm>
            <a:off x="0" y="0"/>
            <a:ext cx="14630400" cy="8229600"/>
          </a:xfrm>
          <a:prstGeom prst="rect">
            <a:avLst/>
          </a:prstGeom>
          <a:solidFill>
            <a:srgbClr val="FFFFFF">
              <a:alpha val="85000"/>
            </a:srgbClr>
          </a:solidFill>
          <a:ln/>
        </p:spPr>
      </p:sp>
      <p:sp>
        <p:nvSpPr>
          <p:cNvPr id="6" name="Text 2"/>
          <p:cNvSpPr/>
          <p:nvPr/>
        </p:nvSpPr>
        <p:spPr>
          <a:xfrm>
            <a:off x="2037993" y="2351365"/>
            <a:ext cx="6195774" cy="694373"/>
          </a:xfrm>
          <a:prstGeom prst="rect">
            <a:avLst/>
          </a:prstGeom>
          <a:noFill/>
          <a:ln/>
        </p:spPr>
        <p:txBody>
          <a:bodyPr wrap="none" rtlCol="0" anchor="t"/>
          <a:lstStyle/>
          <a:p>
            <a:pPr indent="0" marL="0">
              <a:lnSpc>
                <a:spcPts val="5468"/>
              </a:lnSpc>
              <a:buNone/>
            </a:pPr>
            <a:r>
              <a:rPr lang="en-US" sz="4374" b="1" dirty="0">
                <a:solidFill>
                  <a:srgbClr val="5B5F72"/>
                </a:solidFill>
                <a:latin typeface="Instrument Sans" pitchFamily="34" charset="0"/>
                <a:ea typeface="Instrument Sans" pitchFamily="34" charset="-122"/>
                <a:cs typeface="Instrument Sans" pitchFamily="34" charset="-120"/>
              </a:rPr>
              <a:t>Understanding the CPU</a:t>
            </a:r>
            <a:endParaRPr lang="en-US" sz="4374" dirty="0"/>
          </a:p>
        </p:txBody>
      </p:sp>
      <p:sp>
        <p:nvSpPr>
          <p:cNvPr id="7" name="Shape 3"/>
          <p:cNvSpPr/>
          <p:nvPr/>
        </p:nvSpPr>
        <p:spPr>
          <a:xfrm>
            <a:off x="2037993" y="3552587"/>
            <a:ext cx="499943" cy="499943"/>
          </a:xfrm>
          <a:prstGeom prst="roundRect">
            <a:avLst>
              <a:gd name="adj" fmla="val 20000"/>
            </a:avLst>
          </a:prstGeom>
          <a:solidFill>
            <a:srgbClr val="E3E4E8"/>
          </a:solidFill>
          <a:ln w="7620">
            <a:solidFill>
              <a:srgbClr val="C9CACE"/>
            </a:solidFill>
            <a:prstDash val="solid"/>
          </a:ln>
        </p:spPr>
      </p:sp>
      <p:sp>
        <p:nvSpPr>
          <p:cNvPr id="8" name="Text 4"/>
          <p:cNvSpPr/>
          <p:nvPr/>
        </p:nvSpPr>
        <p:spPr>
          <a:xfrm>
            <a:off x="2223373" y="3594259"/>
            <a:ext cx="129064" cy="416481"/>
          </a:xfrm>
          <a:prstGeom prst="rect">
            <a:avLst/>
          </a:prstGeom>
          <a:noFill/>
          <a:ln/>
        </p:spPr>
        <p:txBody>
          <a:bodyPr wrap="none" rtlCol="0" anchor="t"/>
          <a:lstStyle/>
          <a:p>
            <a:pPr algn="ctr" indent="0" marL="0">
              <a:lnSpc>
                <a:spcPts val="3281"/>
              </a:lnSpc>
              <a:buNone/>
            </a:pPr>
            <a:r>
              <a:rPr lang="en-US" sz="2624" b="1" dirty="0">
                <a:solidFill>
                  <a:srgbClr val="5B5F71"/>
                </a:solidFill>
                <a:latin typeface="Instrument Sans" pitchFamily="34" charset="0"/>
                <a:ea typeface="Instrument Sans" pitchFamily="34" charset="-122"/>
                <a:cs typeface="Instrument Sans" pitchFamily="34" charset="-120"/>
              </a:rPr>
              <a:t>1</a:t>
            </a:r>
            <a:endParaRPr lang="en-US" sz="2624" dirty="0"/>
          </a:p>
        </p:txBody>
      </p:sp>
      <p:sp>
        <p:nvSpPr>
          <p:cNvPr id="9" name="Text 5"/>
          <p:cNvSpPr/>
          <p:nvPr/>
        </p:nvSpPr>
        <p:spPr>
          <a:xfrm>
            <a:off x="2760107" y="3628906"/>
            <a:ext cx="2647950" cy="694373"/>
          </a:xfrm>
          <a:prstGeom prst="rect">
            <a:avLst/>
          </a:prstGeom>
          <a:noFill/>
          <a:ln/>
        </p:spPr>
        <p:txBody>
          <a:bodyPr wrap="square" rtlCol="0" anchor="t"/>
          <a:lstStyle/>
          <a:p>
            <a:pPr indent="0" marL="0">
              <a:lnSpc>
                <a:spcPts val="2734"/>
              </a:lnSpc>
              <a:buNone/>
            </a:pPr>
            <a:r>
              <a:rPr lang="en-US" sz="2187" b="1" dirty="0">
                <a:solidFill>
                  <a:srgbClr val="5B5F71"/>
                </a:solidFill>
                <a:latin typeface="Instrument Sans" pitchFamily="34" charset="0"/>
                <a:ea typeface="Instrument Sans" pitchFamily="34" charset="-122"/>
                <a:cs typeface="Instrument Sans" pitchFamily="34" charset="-120"/>
              </a:rPr>
              <a:t>The Brain of the Computer</a:t>
            </a:r>
            <a:endParaRPr lang="en-US" sz="2187" dirty="0"/>
          </a:p>
        </p:txBody>
      </p:sp>
      <p:sp>
        <p:nvSpPr>
          <p:cNvPr id="10" name="Text 6"/>
          <p:cNvSpPr/>
          <p:nvPr/>
        </p:nvSpPr>
        <p:spPr>
          <a:xfrm>
            <a:off x="2760107" y="4456509"/>
            <a:ext cx="2647950" cy="1421606"/>
          </a:xfrm>
          <a:prstGeom prst="rect">
            <a:avLst/>
          </a:prstGeom>
          <a:noFill/>
          <a:ln/>
        </p:spPr>
        <p:txBody>
          <a:bodyPr wrap="square" rtlCol="0" anchor="t"/>
          <a:lstStyle/>
          <a:p>
            <a:pPr indent="0" marL="0">
              <a:lnSpc>
                <a:spcPts val="2799"/>
              </a:lnSpc>
              <a:buNone/>
            </a:pPr>
            <a:r>
              <a:rPr lang="en-US" sz="1750" dirty="0">
                <a:solidFill>
                  <a:srgbClr val="5B5F71"/>
                </a:solidFill>
                <a:latin typeface="Instrument Sans" pitchFamily="34" charset="0"/>
                <a:ea typeface="Instrument Sans" pitchFamily="34" charset="-122"/>
                <a:cs typeface="Instrument Sans" pitchFamily="34" charset="-120"/>
              </a:rPr>
              <a:t>The CPU is responsible for executing instructions and powering our devices.</a:t>
            </a:r>
            <a:endParaRPr lang="en-US" sz="1750" dirty="0"/>
          </a:p>
        </p:txBody>
      </p:sp>
      <p:sp>
        <p:nvSpPr>
          <p:cNvPr id="11" name="Shape 7"/>
          <p:cNvSpPr/>
          <p:nvPr/>
        </p:nvSpPr>
        <p:spPr>
          <a:xfrm>
            <a:off x="5630228" y="3552587"/>
            <a:ext cx="499943" cy="499943"/>
          </a:xfrm>
          <a:prstGeom prst="roundRect">
            <a:avLst>
              <a:gd name="adj" fmla="val 20000"/>
            </a:avLst>
          </a:prstGeom>
          <a:solidFill>
            <a:srgbClr val="E3E4E8"/>
          </a:solidFill>
          <a:ln w="7620">
            <a:solidFill>
              <a:srgbClr val="C9CACE"/>
            </a:solidFill>
            <a:prstDash val="solid"/>
          </a:ln>
        </p:spPr>
      </p:sp>
      <p:sp>
        <p:nvSpPr>
          <p:cNvPr id="12" name="Text 8"/>
          <p:cNvSpPr/>
          <p:nvPr/>
        </p:nvSpPr>
        <p:spPr>
          <a:xfrm>
            <a:off x="5787271" y="3594259"/>
            <a:ext cx="185738" cy="416481"/>
          </a:xfrm>
          <a:prstGeom prst="rect">
            <a:avLst/>
          </a:prstGeom>
          <a:noFill/>
          <a:ln/>
        </p:spPr>
        <p:txBody>
          <a:bodyPr wrap="none" rtlCol="0" anchor="t"/>
          <a:lstStyle/>
          <a:p>
            <a:pPr algn="ctr" indent="0" marL="0">
              <a:lnSpc>
                <a:spcPts val="3281"/>
              </a:lnSpc>
              <a:buNone/>
            </a:pPr>
            <a:r>
              <a:rPr lang="en-US" sz="2624" b="1" dirty="0">
                <a:solidFill>
                  <a:srgbClr val="5B5F71"/>
                </a:solidFill>
                <a:latin typeface="Instrument Sans" pitchFamily="34" charset="0"/>
                <a:ea typeface="Instrument Sans" pitchFamily="34" charset="-122"/>
                <a:cs typeface="Instrument Sans" pitchFamily="34" charset="-120"/>
              </a:rPr>
              <a:t>2</a:t>
            </a:r>
            <a:endParaRPr lang="en-US" sz="2624" dirty="0"/>
          </a:p>
        </p:txBody>
      </p:sp>
      <p:sp>
        <p:nvSpPr>
          <p:cNvPr id="13" name="Text 9"/>
          <p:cNvSpPr/>
          <p:nvPr/>
        </p:nvSpPr>
        <p:spPr>
          <a:xfrm>
            <a:off x="6352342" y="3628906"/>
            <a:ext cx="2647950" cy="347186"/>
          </a:xfrm>
          <a:prstGeom prst="rect">
            <a:avLst/>
          </a:prstGeom>
          <a:noFill/>
          <a:ln/>
        </p:spPr>
        <p:txBody>
          <a:bodyPr wrap="none" rtlCol="0" anchor="t"/>
          <a:lstStyle/>
          <a:p>
            <a:pPr indent="0" marL="0">
              <a:lnSpc>
                <a:spcPts val="2734"/>
              </a:lnSpc>
              <a:buNone/>
            </a:pPr>
            <a:r>
              <a:rPr lang="en-US" sz="2187" b="1" dirty="0">
                <a:solidFill>
                  <a:srgbClr val="5B5F71"/>
                </a:solidFill>
                <a:latin typeface="Instrument Sans" pitchFamily="34" charset="0"/>
                <a:ea typeface="Instrument Sans" pitchFamily="34" charset="-122"/>
                <a:cs typeface="Instrument Sans" pitchFamily="34" charset="-120"/>
              </a:rPr>
              <a:t>Common CPUs</a:t>
            </a:r>
            <a:endParaRPr lang="en-US" sz="2187" dirty="0"/>
          </a:p>
        </p:txBody>
      </p:sp>
      <p:sp>
        <p:nvSpPr>
          <p:cNvPr id="14" name="Text 10"/>
          <p:cNvSpPr/>
          <p:nvPr/>
        </p:nvSpPr>
        <p:spPr>
          <a:xfrm>
            <a:off x="6352342" y="4109323"/>
            <a:ext cx="2647950" cy="1421606"/>
          </a:xfrm>
          <a:prstGeom prst="rect">
            <a:avLst/>
          </a:prstGeom>
          <a:noFill/>
          <a:ln/>
        </p:spPr>
        <p:txBody>
          <a:bodyPr wrap="square" rtlCol="0" anchor="t"/>
          <a:lstStyle/>
          <a:p>
            <a:pPr indent="0" marL="0">
              <a:lnSpc>
                <a:spcPts val="2799"/>
              </a:lnSpc>
              <a:buNone/>
            </a:pPr>
            <a:r>
              <a:rPr lang="en-US" sz="1750" dirty="0">
                <a:solidFill>
                  <a:srgbClr val="5B5F71"/>
                </a:solidFill>
                <a:latin typeface="Instrument Sans" pitchFamily="34" charset="0"/>
                <a:ea typeface="Instrument Sans" pitchFamily="34" charset="-122"/>
                <a:cs typeface="Instrument Sans" pitchFamily="34" charset="-120"/>
              </a:rPr>
              <a:t>Intel Core, AMD Ryzen, and Qualcomm Snapdragon are popular CPU choices.</a:t>
            </a:r>
            <a:endParaRPr lang="en-US" sz="1750" dirty="0"/>
          </a:p>
        </p:txBody>
      </p:sp>
      <p:sp>
        <p:nvSpPr>
          <p:cNvPr id="15" name="Shape 11"/>
          <p:cNvSpPr/>
          <p:nvPr/>
        </p:nvSpPr>
        <p:spPr>
          <a:xfrm>
            <a:off x="9222462" y="3552587"/>
            <a:ext cx="499943" cy="499943"/>
          </a:xfrm>
          <a:prstGeom prst="roundRect">
            <a:avLst>
              <a:gd name="adj" fmla="val 20000"/>
            </a:avLst>
          </a:prstGeom>
          <a:solidFill>
            <a:srgbClr val="E3E4E8"/>
          </a:solidFill>
          <a:ln w="7620">
            <a:solidFill>
              <a:srgbClr val="C9CACE"/>
            </a:solidFill>
            <a:prstDash val="solid"/>
          </a:ln>
        </p:spPr>
      </p:sp>
      <p:sp>
        <p:nvSpPr>
          <p:cNvPr id="16" name="Text 12"/>
          <p:cNvSpPr/>
          <p:nvPr/>
        </p:nvSpPr>
        <p:spPr>
          <a:xfrm>
            <a:off x="9375934" y="3594259"/>
            <a:ext cx="193000" cy="416481"/>
          </a:xfrm>
          <a:prstGeom prst="rect">
            <a:avLst/>
          </a:prstGeom>
          <a:noFill/>
          <a:ln/>
        </p:spPr>
        <p:txBody>
          <a:bodyPr wrap="none" rtlCol="0" anchor="t"/>
          <a:lstStyle/>
          <a:p>
            <a:pPr algn="ctr" indent="0" marL="0">
              <a:lnSpc>
                <a:spcPts val="3281"/>
              </a:lnSpc>
              <a:buNone/>
            </a:pPr>
            <a:r>
              <a:rPr lang="en-US" sz="2624" b="1" dirty="0">
                <a:solidFill>
                  <a:srgbClr val="5B5F71"/>
                </a:solidFill>
                <a:latin typeface="Instrument Sans" pitchFamily="34" charset="0"/>
                <a:ea typeface="Instrument Sans" pitchFamily="34" charset="-122"/>
                <a:cs typeface="Instrument Sans" pitchFamily="34" charset="-120"/>
              </a:rPr>
              <a:t>3</a:t>
            </a:r>
            <a:endParaRPr lang="en-US" sz="2624" dirty="0"/>
          </a:p>
        </p:txBody>
      </p:sp>
      <p:sp>
        <p:nvSpPr>
          <p:cNvPr id="17" name="Text 13"/>
          <p:cNvSpPr/>
          <p:nvPr/>
        </p:nvSpPr>
        <p:spPr>
          <a:xfrm>
            <a:off x="9944576" y="3628906"/>
            <a:ext cx="2647950" cy="694373"/>
          </a:xfrm>
          <a:prstGeom prst="rect">
            <a:avLst/>
          </a:prstGeom>
          <a:noFill/>
          <a:ln/>
        </p:spPr>
        <p:txBody>
          <a:bodyPr wrap="square" rtlCol="0" anchor="t"/>
          <a:lstStyle/>
          <a:p>
            <a:pPr indent="0" marL="0">
              <a:lnSpc>
                <a:spcPts val="2734"/>
              </a:lnSpc>
              <a:buNone/>
            </a:pPr>
            <a:r>
              <a:rPr lang="en-US" sz="2187" b="1" dirty="0">
                <a:solidFill>
                  <a:srgbClr val="5B5F71"/>
                </a:solidFill>
                <a:latin typeface="Instrument Sans" pitchFamily="34" charset="0"/>
                <a:ea typeface="Instrument Sans" pitchFamily="34" charset="-122"/>
                <a:cs typeface="Instrument Sans" pitchFamily="34" charset="-120"/>
              </a:rPr>
              <a:t>Importance in Daily Life</a:t>
            </a:r>
            <a:endParaRPr lang="en-US" sz="2187" dirty="0"/>
          </a:p>
        </p:txBody>
      </p:sp>
      <p:sp>
        <p:nvSpPr>
          <p:cNvPr id="18" name="Text 14"/>
          <p:cNvSpPr/>
          <p:nvPr/>
        </p:nvSpPr>
        <p:spPr>
          <a:xfrm>
            <a:off x="9944576" y="4456509"/>
            <a:ext cx="2647950" cy="1421606"/>
          </a:xfrm>
          <a:prstGeom prst="rect">
            <a:avLst/>
          </a:prstGeom>
          <a:noFill/>
          <a:ln/>
        </p:spPr>
        <p:txBody>
          <a:bodyPr wrap="square" rtlCol="0" anchor="t"/>
          <a:lstStyle/>
          <a:p>
            <a:pPr indent="0" marL="0">
              <a:lnSpc>
                <a:spcPts val="2799"/>
              </a:lnSpc>
              <a:buNone/>
            </a:pPr>
            <a:r>
              <a:rPr lang="en-US" sz="1750" dirty="0">
                <a:solidFill>
                  <a:srgbClr val="5B5F71"/>
                </a:solidFill>
                <a:latin typeface="Instrument Sans" pitchFamily="34" charset="0"/>
                <a:ea typeface="Instrument Sans" pitchFamily="34" charset="-122"/>
                <a:cs typeface="Instrument Sans" pitchFamily="34" charset="-120"/>
              </a:rPr>
              <a:t>CPU performance affects the speed and responsiveness of our computers and phones.</a:t>
            </a:r>
            <a:endParaRPr lang="en-US" sz="1750" dirty="0"/>
          </a:p>
        </p:txBody>
      </p:sp>
      <p:pic>
        <p:nvPicPr>
          <p:cNvPr id="19"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sp>
        <p:nvSpPr>
          <p:cNvPr id="4" name="Text 1"/>
          <p:cNvSpPr/>
          <p:nvPr/>
        </p:nvSpPr>
        <p:spPr>
          <a:xfrm>
            <a:off x="2037993" y="2572107"/>
            <a:ext cx="5554980" cy="694373"/>
          </a:xfrm>
          <a:prstGeom prst="rect">
            <a:avLst/>
          </a:prstGeom>
          <a:noFill/>
          <a:ln/>
        </p:spPr>
        <p:txBody>
          <a:bodyPr wrap="none" rtlCol="0" anchor="t"/>
          <a:lstStyle/>
          <a:p>
            <a:pPr indent="0" marL="0">
              <a:lnSpc>
                <a:spcPts val="5468"/>
              </a:lnSpc>
              <a:buNone/>
            </a:pPr>
            <a:r>
              <a:rPr lang="en-US" sz="4374" b="1" dirty="0">
                <a:solidFill>
                  <a:srgbClr val="5B5F72"/>
                </a:solidFill>
                <a:latin typeface="Instrument Sans" pitchFamily="34" charset="0"/>
                <a:ea typeface="Instrument Sans" pitchFamily="34" charset="-122"/>
                <a:cs typeface="Instrument Sans" pitchFamily="34" charset="-120"/>
              </a:rPr>
              <a:t>Exploring RAM</a:t>
            </a:r>
            <a:endParaRPr lang="en-US" sz="4374" dirty="0"/>
          </a:p>
        </p:txBody>
      </p:sp>
      <p:sp>
        <p:nvSpPr>
          <p:cNvPr id="5" name="Text 2"/>
          <p:cNvSpPr/>
          <p:nvPr/>
        </p:nvSpPr>
        <p:spPr>
          <a:xfrm>
            <a:off x="2037993" y="3821906"/>
            <a:ext cx="2777490" cy="347186"/>
          </a:xfrm>
          <a:prstGeom prst="rect">
            <a:avLst/>
          </a:prstGeom>
          <a:noFill/>
          <a:ln/>
        </p:spPr>
        <p:txBody>
          <a:bodyPr wrap="none" rtlCol="0" anchor="t"/>
          <a:lstStyle/>
          <a:p>
            <a:pPr indent="0" marL="0">
              <a:lnSpc>
                <a:spcPts val="2734"/>
              </a:lnSpc>
              <a:buNone/>
            </a:pPr>
            <a:r>
              <a:rPr lang="en-US" sz="2187" b="1" dirty="0">
                <a:solidFill>
                  <a:srgbClr val="5B5F72"/>
                </a:solidFill>
                <a:latin typeface="Instrument Sans" pitchFamily="34" charset="0"/>
                <a:ea typeface="Instrument Sans" pitchFamily="34" charset="-122"/>
                <a:cs typeface="Instrument Sans" pitchFamily="34" charset="-120"/>
              </a:rPr>
              <a:t>Temporary Storage</a:t>
            </a:r>
            <a:endParaRPr lang="en-US" sz="2187" dirty="0"/>
          </a:p>
        </p:txBody>
      </p:sp>
      <p:sp>
        <p:nvSpPr>
          <p:cNvPr id="6" name="Text 3"/>
          <p:cNvSpPr/>
          <p:nvPr/>
        </p:nvSpPr>
        <p:spPr>
          <a:xfrm>
            <a:off x="2037993" y="4391263"/>
            <a:ext cx="3156347" cy="1066205"/>
          </a:xfrm>
          <a:prstGeom prst="rect">
            <a:avLst/>
          </a:prstGeom>
          <a:noFill/>
          <a:ln/>
        </p:spPr>
        <p:txBody>
          <a:bodyPr wrap="square" rtlCol="0" anchor="t"/>
          <a:lstStyle/>
          <a:p>
            <a:pPr indent="0" marL="0">
              <a:lnSpc>
                <a:spcPts val="2799"/>
              </a:lnSpc>
              <a:buNone/>
            </a:pPr>
            <a:r>
              <a:rPr lang="en-US" sz="1750" dirty="0">
                <a:solidFill>
                  <a:srgbClr val="5B5F71"/>
                </a:solidFill>
                <a:latin typeface="Instrument Sans" pitchFamily="34" charset="0"/>
                <a:ea typeface="Instrument Sans" pitchFamily="34" charset="-122"/>
                <a:cs typeface="Instrument Sans" pitchFamily="34" charset="-120"/>
              </a:rPr>
              <a:t>RAM provides the CPU with quick access to data and instructions.</a:t>
            </a:r>
            <a:endParaRPr lang="en-US" sz="1750" dirty="0"/>
          </a:p>
        </p:txBody>
      </p:sp>
      <p:sp>
        <p:nvSpPr>
          <p:cNvPr id="7" name="Text 4"/>
          <p:cNvSpPr/>
          <p:nvPr/>
        </p:nvSpPr>
        <p:spPr>
          <a:xfrm>
            <a:off x="5743932" y="3821906"/>
            <a:ext cx="2777490" cy="347186"/>
          </a:xfrm>
          <a:prstGeom prst="rect">
            <a:avLst/>
          </a:prstGeom>
          <a:noFill/>
          <a:ln/>
        </p:spPr>
        <p:txBody>
          <a:bodyPr wrap="none" rtlCol="0" anchor="t"/>
          <a:lstStyle/>
          <a:p>
            <a:pPr indent="0" marL="0">
              <a:lnSpc>
                <a:spcPts val="2734"/>
              </a:lnSpc>
              <a:buNone/>
            </a:pPr>
            <a:r>
              <a:rPr lang="en-US" sz="2187" b="1" dirty="0">
                <a:solidFill>
                  <a:srgbClr val="5B5F72"/>
                </a:solidFill>
                <a:latin typeface="Instrument Sans" pitchFamily="34" charset="0"/>
                <a:ea typeface="Instrument Sans" pitchFamily="34" charset="-122"/>
                <a:cs typeface="Instrument Sans" pitchFamily="34" charset="-120"/>
              </a:rPr>
              <a:t>Typical RAM Sizes</a:t>
            </a:r>
            <a:endParaRPr lang="en-US" sz="2187" dirty="0"/>
          </a:p>
        </p:txBody>
      </p:sp>
      <p:sp>
        <p:nvSpPr>
          <p:cNvPr id="8" name="Text 5"/>
          <p:cNvSpPr/>
          <p:nvPr/>
        </p:nvSpPr>
        <p:spPr>
          <a:xfrm>
            <a:off x="5743932" y="4391263"/>
            <a:ext cx="3156347" cy="710803"/>
          </a:xfrm>
          <a:prstGeom prst="rect">
            <a:avLst/>
          </a:prstGeom>
          <a:noFill/>
          <a:ln/>
        </p:spPr>
        <p:txBody>
          <a:bodyPr wrap="square" rtlCol="0" anchor="t"/>
          <a:lstStyle/>
          <a:p>
            <a:pPr indent="0" marL="0">
              <a:lnSpc>
                <a:spcPts val="2799"/>
              </a:lnSpc>
              <a:buNone/>
            </a:pPr>
            <a:r>
              <a:rPr lang="en-US" sz="1750" dirty="0">
                <a:solidFill>
                  <a:srgbClr val="5B5F71"/>
                </a:solidFill>
                <a:latin typeface="Instrument Sans" pitchFamily="34" charset="0"/>
                <a:ea typeface="Instrument Sans" pitchFamily="34" charset="-122"/>
                <a:cs typeface="Instrument Sans" pitchFamily="34" charset="-120"/>
              </a:rPr>
              <a:t>8GB and 16GB for PCs, 4GB and 6GB for mobile phones.</a:t>
            </a:r>
            <a:endParaRPr lang="en-US" sz="1750" dirty="0"/>
          </a:p>
        </p:txBody>
      </p:sp>
      <p:sp>
        <p:nvSpPr>
          <p:cNvPr id="9" name="Text 6"/>
          <p:cNvSpPr/>
          <p:nvPr/>
        </p:nvSpPr>
        <p:spPr>
          <a:xfrm>
            <a:off x="9449872" y="3821906"/>
            <a:ext cx="3065859" cy="347186"/>
          </a:xfrm>
          <a:prstGeom prst="rect">
            <a:avLst/>
          </a:prstGeom>
          <a:noFill/>
          <a:ln/>
        </p:spPr>
        <p:txBody>
          <a:bodyPr wrap="none" rtlCol="0" anchor="t"/>
          <a:lstStyle/>
          <a:p>
            <a:pPr indent="0" marL="0">
              <a:lnSpc>
                <a:spcPts val="2734"/>
              </a:lnSpc>
              <a:buNone/>
            </a:pPr>
            <a:r>
              <a:rPr lang="en-US" sz="2187" b="1" dirty="0">
                <a:solidFill>
                  <a:srgbClr val="5B5F72"/>
                </a:solidFill>
                <a:latin typeface="Instrument Sans" pitchFamily="34" charset="0"/>
                <a:ea typeface="Instrument Sans" pitchFamily="34" charset="-122"/>
                <a:cs typeface="Instrument Sans" pitchFamily="34" charset="-120"/>
              </a:rPr>
              <a:t>Importance in Daily Life</a:t>
            </a:r>
            <a:endParaRPr lang="en-US" sz="2187" dirty="0"/>
          </a:p>
        </p:txBody>
      </p:sp>
      <p:sp>
        <p:nvSpPr>
          <p:cNvPr id="10" name="Text 7"/>
          <p:cNvSpPr/>
          <p:nvPr/>
        </p:nvSpPr>
        <p:spPr>
          <a:xfrm>
            <a:off x="9449872" y="4391263"/>
            <a:ext cx="3156347" cy="1066205"/>
          </a:xfrm>
          <a:prstGeom prst="rect">
            <a:avLst/>
          </a:prstGeom>
          <a:noFill/>
          <a:ln/>
        </p:spPr>
        <p:txBody>
          <a:bodyPr wrap="square" rtlCol="0" anchor="t"/>
          <a:lstStyle/>
          <a:p>
            <a:pPr indent="0" marL="0">
              <a:lnSpc>
                <a:spcPts val="2799"/>
              </a:lnSpc>
              <a:buNone/>
            </a:pPr>
            <a:r>
              <a:rPr lang="en-US" sz="1750" dirty="0">
                <a:solidFill>
                  <a:srgbClr val="5B5F71"/>
                </a:solidFill>
                <a:latin typeface="Instrument Sans" pitchFamily="34" charset="0"/>
                <a:ea typeface="Instrument Sans" pitchFamily="34" charset="-122"/>
                <a:cs typeface="Instrument Sans" pitchFamily="34" charset="-120"/>
              </a:rPr>
              <a:t>More RAM enables smoother multitasking and better performance.</a:t>
            </a:r>
            <a:endParaRPr lang="en-US" sz="1750" dirty="0"/>
          </a:p>
        </p:txBody>
      </p:sp>
      <p:pic>
        <p:nvPicPr>
          <p:cNvPr id="11"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r>
          <p:cNvPicPr>
            <a:picLocks noChangeAspect="1"/>
          </p:cNvPicPr>
          <p:nvPr/>
        </p:nvPicPr>
        <p:blipFill>
          <a:blip r:embed="rId2"/>
          <a:stretch>
            <a:fillRect/>
          </a:stretch>
        </p:blipFill>
        <p:spPr>
          <a:xfrm>
            <a:off x="-7620" y="0"/>
            <a:ext cx="3657600" cy="8229600"/>
          </a:xfrm>
          <a:prstGeom prst="rect">
            <a:avLst/>
          </a:prstGeom>
        </p:spPr>
      </p:pic>
      <p:sp>
        <p:nvSpPr>
          <p:cNvPr id="5" name="Text 1"/>
          <p:cNvSpPr/>
          <p:nvPr/>
        </p:nvSpPr>
        <p:spPr>
          <a:xfrm>
            <a:off x="4490799" y="2016800"/>
            <a:ext cx="6105287" cy="694373"/>
          </a:xfrm>
          <a:prstGeom prst="rect">
            <a:avLst/>
          </a:prstGeom>
          <a:noFill/>
          <a:ln/>
        </p:spPr>
        <p:txBody>
          <a:bodyPr wrap="none" rtlCol="0" anchor="t"/>
          <a:lstStyle/>
          <a:p>
            <a:pPr indent="0" marL="0">
              <a:lnSpc>
                <a:spcPts val="5468"/>
              </a:lnSpc>
              <a:buNone/>
            </a:pPr>
            <a:r>
              <a:rPr lang="en-US" sz="4374" b="1" dirty="0">
                <a:solidFill>
                  <a:srgbClr val="5B5F72"/>
                </a:solidFill>
                <a:latin typeface="Instrument Sans" pitchFamily="34" charset="0"/>
                <a:ea typeface="Instrument Sans" pitchFamily="34" charset="-122"/>
                <a:cs typeface="Instrument Sans" pitchFamily="34" charset="-120"/>
              </a:rPr>
              <a:t>Understanding Storage</a:t>
            </a:r>
            <a:endParaRPr lang="en-US" sz="4374" dirty="0"/>
          </a:p>
        </p:txBody>
      </p:sp>
      <p:sp>
        <p:nvSpPr>
          <p:cNvPr id="6" name="Shape 2"/>
          <p:cNvSpPr/>
          <p:nvPr/>
        </p:nvSpPr>
        <p:spPr>
          <a:xfrm>
            <a:off x="4490799" y="3044428"/>
            <a:ext cx="4542115" cy="1650802"/>
          </a:xfrm>
          <a:prstGeom prst="roundRect">
            <a:avLst>
              <a:gd name="adj" fmla="val 6057"/>
            </a:avLst>
          </a:prstGeom>
          <a:solidFill>
            <a:srgbClr val="E3E4E8"/>
          </a:solidFill>
          <a:ln w="7620">
            <a:solidFill>
              <a:srgbClr val="C9CACE"/>
            </a:solidFill>
            <a:prstDash val="solid"/>
          </a:ln>
        </p:spPr>
      </p:sp>
      <p:sp>
        <p:nvSpPr>
          <p:cNvPr id="7" name="Text 3"/>
          <p:cNvSpPr/>
          <p:nvPr/>
        </p:nvSpPr>
        <p:spPr>
          <a:xfrm>
            <a:off x="4720590" y="3274219"/>
            <a:ext cx="2777490" cy="347186"/>
          </a:xfrm>
          <a:prstGeom prst="rect">
            <a:avLst/>
          </a:prstGeom>
          <a:noFill/>
          <a:ln/>
        </p:spPr>
        <p:txBody>
          <a:bodyPr wrap="none" rtlCol="0" anchor="t"/>
          <a:lstStyle/>
          <a:p>
            <a:pPr indent="0" marL="0">
              <a:lnSpc>
                <a:spcPts val="2734"/>
              </a:lnSpc>
              <a:buNone/>
            </a:pPr>
            <a:r>
              <a:rPr lang="en-US" sz="2187" b="1" dirty="0">
                <a:solidFill>
                  <a:srgbClr val="5B5F71"/>
                </a:solidFill>
                <a:latin typeface="Instrument Sans" pitchFamily="34" charset="0"/>
                <a:ea typeface="Instrument Sans" pitchFamily="34" charset="-122"/>
                <a:cs typeface="Instrument Sans" pitchFamily="34" charset="-120"/>
              </a:rPr>
              <a:t>Permanent Storage</a:t>
            </a:r>
            <a:endParaRPr lang="en-US" sz="2187" dirty="0"/>
          </a:p>
        </p:txBody>
      </p:sp>
      <p:sp>
        <p:nvSpPr>
          <p:cNvPr id="8" name="Text 4"/>
          <p:cNvSpPr/>
          <p:nvPr/>
        </p:nvSpPr>
        <p:spPr>
          <a:xfrm>
            <a:off x="4720590" y="3754636"/>
            <a:ext cx="4082534" cy="710803"/>
          </a:xfrm>
          <a:prstGeom prst="rect">
            <a:avLst/>
          </a:prstGeom>
          <a:noFill/>
          <a:ln/>
        </p:spPr>
        <p:txBody>
          <a:bodyPr wrap="square" rtlCol="0" anchor="t"/>
          <a:lstStyle/>
          <a:p>
            <a:pPr indent="0" marL="0">
              <a:lnSpc>
                <a:spcPts val="2799"/>
              </a:lnSpc>
              <a:buNone/>
            </a:pPr>
            <a:r>
              <a:rPr lang="en-US" sz="1750" dirty="0">
                <a:solidFill>
                  <a:srgbClr val="5B5F71"/>
                </a:solidFill>
                <a:latin typeface="Instrument Sans" pitchFamily="34" charset="0"/>
                <a:ea typeface="Instrument Sans" pitchFamily="34" charset="-122"/>
                <a:cs typeface="Instrument Sans" pitchFamily="34" charset="-120"/>
              </a:rPr>
              <a:t>Hard drives (HDD) and solid-state drives (SSD) store our data.</a:t>
            </a:r>
            <a:endParaRPr lang="en-US" sz="1750" dirty="0"/>
          </a:p>
        </p:txBody>
      </p:sp>
      <p:sp>
        <p:nvSpPr>
          <p:cNvPr id="9" name="Shape 5"/>
          <p:cNvSpPr/>
          <p:nvPr/>
        </p:nvSpPr>
        <p:spPr>
          <a:xfrm>
            <a:off x="9255085" y="3044428"/>
            <a:ext cx="4542115" cy="1650802"/>
          </a:xfrm>
          <a:prstGeom prst="roundRect">
            <a:avLst>
              <a:gd name="adj" fmla="val 6057"/>
            </a:avLst>
          </a:prstGeom>
          <a:solidFill>
            <a:srgbClr val="E3E4E8"/>
          </a:solidFill>
          <a:ln w="7620">
            <a:solidFill>
              <a:srgbClr val="C9CACE"/>
            </a:solidFill>
            <a:prstDash val="solid"/>
          </a:ln>
        </p:spPr>
      </p:sp>
      <p:sp>
        <p:nvSpPr>
          <p:cNvPr id="10" name="Text 6"/>
          <p:cNvSpPr/>
          <p:nvPr/>
        </p:nvSpPr>
        <p:spPr>
          <a:xfrm>
            <a:off x="9484876" y="3274219"/>
            <a:ext cx="2777490" cy="347186"/>
          </a:xfrm>
          <a:prstGeom prst="rect">
            <a:avLst/>
          </a:prstGeom>
          <a:noFill/>
          <a:ln/>
        </p:spPr>
        <p:txBody>
          <a:bodyPr wrap="none" rtlCol="0" anchor="t"/>
          <a:lstStyle/>
          <a:p>
            <a:pPr indent="0" marL="0">
              <a:lnSpc>
                <a:spcPts val="2734"/>
              </a:lnSpc>
              <a:buNone/>
            </a:pPr>
            <a:r>
              <a:rPr lang="en-US" sz="2187" b="1" dirty="0">
                <a:solidFill>
                  <a:srgbClr val="5B5F71"/>
                </a:solidFill>
                <a:latin typeface="Instrument Sans" pitchFamily="34" charset="0"/>
                <a:ea typeface="Instrument Sans" pitchFamily="34" charset="-122"/>
                <a:cs typeface="Instrument Sans" pitchFamily="34" charset="-120"/>
              </a:rPr>
              <a:t>HDD vs. SSD</a:t>
            </a:r>
            <a:endParaRPr lang="en-US" sz="2187" dirty="0"/>
          </a:p>
        </p:txBody>
      </p:sp>
      <p:sp>
        <p:nvSpPr>
          <p:cNvPr id="11" name="Text 7"/>
          <p:cNvSpPr/>
          <p:nvPr/>
        </p:nvSpPr>
        <p:spPr>
          <a:xfrm>
            <a:off x="9484876" y="3754636"/>
            <a:ext cx="4082534" cy="710803"/>
          </a:xfrm>
          <a:prstGeom prst="rect">
            <a:avLst/>
          </a:prstGeom>
          <a:noFill/>
          <a:ln/>
        </p:spPr>
        <p:txBody>
          <a:bodyPr wrap="square" rtlCol="0" anchor="t"/>
          <a:lstStyle/>
          <a:p>
            <a:pPr indent="0" marL="0">
              <a:lnSpc>
                <a:spcPts val="2799"/>
              </a:lnSpc>
              <a:buNone/>
            </a:pPr>
            <a:r>
              <a:rPr lang="en-US" sz="1750" dirty="0">
                <a:solidFill>
                  <a:srgbClr val="5B5F71"/>
                </a:solidFill>
                <a:latin typeface="Instrument Sans" pitchFamily="34" charset="0"/>
                <a:ea typeface="Instrument Sans" pitchFamily="34" charset="-122"/>
                <a:cs typeface="Instrument Sans" pitchFamily="34" charset="-120"/>
              </a:rPr>
              <a:t>HDDs offer more capacity, while SSDs provide faster speeds.</a:t>
            </a:r>
            <a:endParaRPr lang="en-US" sz="1750" dirty="0"/>
          </a:p>
        </p:txBody>
      </p:sp>
      <p:sp>
        <p:nvSpPr>
          <p:cNvPr id="12" name="Shape 8"/>
          <p:cNvSpPr/>
          <p:nvPr/>
        </p:nvSpPr>
        <p:spPr>
          <a:xfrm>
            <a:off x="4490799" y="4917400"/>
            <a:ext cx="9306401" cy="1295400"/>
          </a:xfrm>
          <a:prstGeom prst="roundRect">
            <a:avLst>
              <a:gd name="adj" fmla="val 7719"/>
            </a:avLst>
          </a:prstGeom>
          <a:solidFill>
            <a:srgbClr val="E3E4E8"/>
          </a:solidFill>
          <a:ln w="7620">
            <a:solidFill>
              <a:srgbClr val="C9CACE"/>
            </a:solidFill>
            <a:prstDash val="solid"/>
          </a:ln>
        </p:spPr>
      </p:sp>
      <p:sp>
        <p:nvSpPr>
          <p:cNvPr id="13" name="Text 9"/>
          <p:cNvSpPr/>
          <p:nvPr/>
        </p:nvSpPr>
        <p:spPr>
          <a:xfrm>
            <a:off x="4720590" y="5147191"/>
            <a:ext cx="3065859" cy="347186"/>
          </a:xfrm>
          <a:prstGeom prst="rect">
            <a:avLst/>
          </a:prstGeom>
          <a:noFill/>
          <a:ln/>
        </p:spPr>
        <p:txBody>
          <a:bodyPr wrap="none" rtlCol="0" anchor="t"/>
          <a:lstStyle/>
          <a:p>
            <a:pPr indent="0" marL="0">
              <a:lnSpc>
                <a:spcPts val="2734"/>
              </a:lnSpc>
              <a:buNone/>
            </a:pPr>
            <a:r>
              <a:rPr lang="en-US" sz="2187" b="1" dirty="0">
                <a:solidFill>
                  <a:srgbClr val="5B5F71"/>
                </a:solidFill>
                <a:latin typeface="Instrument Sans" pitchFamily="34" charset="0"/>
                <a:ea typeface="Instrument Sans" pitchFamily="34" charset="-122"/>
                <a:cs typeface="Instrument Sans" pitchFamily="34" charset="-120"/>
              </a:rPr>
              <a:t>Importance in Daily Life</a:t>
            </a:r>
            <a:endParaRPr lang="en-US" sz="2187" dirty="0"/>
          </a:p>
        </p:txBody>
      </p:sp>
      <p:sp>
        <p:nvSpPr>
          <p:cNvPr id="14" name="Text 10"/>
          <p:cNvSpPr/>
          <p:nvPr/>
        </p:nvSpPr>
        <p:spPr>
          <a:xfrm>
            <a:off x="4720590" y="5627608"/>
            <a:ext cx="8846820" cy="355402"/>
          </a:xfrm>
          <a:prstGeom prst="rect">
            <a:avLst/>
          </a:prstGeom>
          <a:noFill/>
          <a:ln/>
        </p:spPr>
        <p:txBody>
          <a:bodyPr wrap="none" rtlCol="0" anchor="t"/>
          <a:lstStyle/>
          <a:p>
            <a:pPr indent="0" marL="0">
              <a:lnSpc>
                <a:spcPts val="2799"/>
              </a:lnSpc>
              <a:buNone/>
            </a:pPr>
            <a:r>
              <a:rPr lang="en-US" sz="1750" dirty="0">
                <a:solidFill>
                  <a:srgbClr val="5B5F71"/>
                </a:solidFill>
                <a:latin typeface="Instrument Sans" pitchFamily="34" charset="0"/>
                <a:ea typeface="Instrument Sans" pitchFamily="34" charset="-122"/>
                <a:cs typeface="Instrument Sans" pitchFamily="34" charset="-120"/>
              </a:rPr>
              <a:t>Storage capacity and speed impact how we use our devices.</a:t>
            </a:r>
            <a:endParaRPr lang="en-US" sz="1750" dirty="0"/>
          </a:p>
        </p:txBody>
      </p:sp>
      <p:pic>
        <p:nvPicPr>
          <p:cNvPr id="15"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9300567"/>
          </a:xfrm>
          <a:prstGeom prst="rect">
            <a:avLst/>
          </a:prstGeom>
          <a:solidFill>
            <a:srgbClr val="FFFFFF">
              <a:alpha val="75000"/>
            </a:srgbClr>
          </a:solidFill>
          <a:ln/>
        </p:spPr>
      </p:sp>
      <p:sp>
        <p:nvSpPr>
          <p:cNvPr id="4" name="Text 1"/>
          <p:cNvSpPr/>
          <p:nvPr/>
        </p:nvSpPr>
        <p:spPr>
          <a:xfrm>
            <a:off x="3621167" y="427673"/>
            <a:ext cx="5289590" cy="486013"/>
          </a:xfrm>
          <a:prstGeom prst="rect">
            <a:avLst/>
          </a:prstGeom>
          <a:noFill/>
          <a:ln/>
        </p:spPr>
        <p:txBody>
          <a:bodyPr wrap="none" rtlCol="0" anchor="t"/>
          <a:lstStyle/>
          <a:p>
            <a:pPr indent="0" marL="0">
              <a:lnSpc>
                <a:spcPts val="3827"/>
              </a:lnSpc>
              <a:buNone/>
            </a:pPr>
            <a:r>
              <a:rPr lang="en-US" sz="3062" b="1" dirty="0">
                <a:solidFill>
                  <a:srgbClr val="5B5F72"/>
                </a:solidFill>
                <a:latin typeface="Instrument Sans" pitchFamily="34" charset="0"/>
                <a:ea typeface="Instrument Sans" pitchFamily="34" charset="-122"/>
                <a:cs typeface="Instrument Sans" pitchFamily="34" charset="-120"/>
              </a:rPr>
              <a:t>Comparison of HDD and SSD</a:t>
            </a:r>
            <a:endParaRPr lang="en-US" sz="3062" dirty="0"/>
          </a:p>
        </p:txBody>
      </p:sp>
      <p:sp>
        <p:nvSpPr>
          <p:cNvPr id="5" name="Shape 2"/>
          <p:cNvSpPr/>
          <p:nvPr/>
        </p:nvSpPr>
        <p:spPr>
          <a:xfrm>
            <a:off x="3621167" y="1224677"/>
            <a:ext cx="7388066" cy="7648218"/>
          </a:xfrm>
          <a:prstGeom prst="roundRect">
            <a:avLst>
              <a:gd name="adj" fmla="val 947"/>
            </a:avLst>
          </a:prstGeom>
          <a:noFill/>
          <a:ln w="7620">
            <a:solidFill>
              <a:srgbClr val="000000">
                <a:alpha val="8000"/>
              </a:srgbClr>
            </a:solidFill>
            <a:prstDash val="solid"/>
          </a:ln>
        </p:spPr>
      </p:sp>
      <p:sp>
        <p:nvSpPr>
          <p:cNvPr id="6" name="Shape 3"/>
          <p:cNvSpPr/>
          <p:nvPr/>
        </p:nvSpPr>
        <p:spPr>
          <a:xfrm>
            <a:off x="3628787" y="1232297"/>
            <a:ext cx="7371993" cy="450413"/>
          </a:xfrm>
          <a:prstGeom prst="rect">
            <a:avLst/>
          </a:prstGeom>
          <a:solidFill>
            <a:srgbClr val="FFFFFF">
              <a:alpha val="4000"/>
            </a:srgbClr>
          </a:solidFill>
          <a:ln/>
        </p:spPr>
      </p:sp>
      <p:sp>
        <p:nvSpPr>
          <p:cNvPr id="7" name="Text 4"/>
          <p:cNvSpPr/>
          <p:nvPr/>
        </p:nvSpPr>
        <p:spPr>
          <a:xfrm>
            <a:off x="3785354" y="1333143"/>
            <a:ext cx="2142173" cy="248722"/>
          </a:xfrm>
          <a:prstGeom prst="rect">
            <a:avLst/>
          </a:prstGeom>
          <a:noFill/>
          <a:ln/>
        </p:spPr>
        <p:txBody>
          <a:bodyPr wrap="none" rtlCol="0" anchor="t"/>
          <a:lstStyle/>
          <a:p>
            <a:pPr indent="0" marL="0">
              <a:lnSpc>
                <a:spcPts val="1960"/>
              </a:lnSpc>
              <a:buNone/>
            </a:pPr>
            <a:r>
              <a:rPr lang="en-US" sz="1225" b="1" dirty="0">
                <a:solidFill>
                  <a:srgbClr val="5B5F71"/>
                </a:solidFill>
                <a:latin typeface="Instrument Sans" pitchFamily="34" charset="0"/>
                <a:ea typeface="Instrument Sans" pitchFamily="34" charset="-122"/>
                <a:cs typeface="Instrument Sans" pitchFamily="34" charset="-120"/>
              </a:rPr>
              <a:t>Feature</a:t>
            </a:r>
            <a:endParaRPr lang="en-US" sz="1225" dirty="0"/>
          </a:p>
        </p:txBody>
      </p:sp>
      <p:sp>
        <p:nvSpPr>
          <p:cNvPr id="8" name="Text 5"/>
          <p:cNvSpPr/>
          <p:nvPr/>
        </p:nvSpPr>
        <p:spPr>
          <a:xfrm>
            <a:off x="6246138" y="1333143"/>
            <a:ext cx="2138363" cy="248722"/>
          </a:xfrm>
          <a:prstGeom prst="rect">
            <a:avLst/>
          </a:prstGeom>
          <a:noFill/>
          <a:ln/>
        </p:spPr>
        <p:txBody>
          <a:bodyPr wrap="none" rtlCol="0" anchor="t"/>
          <a:lstStyle/>
          <a:p>
            <a:pPr indent="0" marL="0">
              <a:lnSpc>
                <a:spcPts val="1960"/>
              </a:lnSpc>
              <a:buNone/>
            </a:pPr>
            <a:r>
              <a:rPr lang="en-US" sz="1225" b="1" dirty="0">
                <a:solidFill>
                  <a:srgbClr val="5B5F71"/>
                </a:solidFill>
                <a:latin typeface="Instrument Sans" pitchFamily="34" charset="0"/>
                <a:ea typeface="Instrument Sans" pitchFamily="34" charset="-122"/>
                <a:cs typeface="Instrument Sans" pitchFamily="34" charset="-120"/>
              </a:rPr>
              <a:t>HDD (Hard Disk Drive)</a:t>
            </a:r>
            <a:endParaRPr lang="en-US" sz="1225" dirty="0"/>
          </a:p>
        </p:txBody>
      </p:sp>
      <p:sp>
        <p:nvSpPr>
          <p:cNvPr id="9" name="Text 6"/>
          <p:cNvSpPr/>
          <p:nvPr/>
        </p:nvSpPr>
        <p:spPr>
          <a:xfrm>
            <a:off x="8703112" y="1333143"/>
            <a:ext cx="2142173" cy="248722"/>
          </a:xfrm>
          <a:prstGeom prst="rect">
            <a:avLst/>
          </a:prstGeom>
          <a:noFill/>
          <a:ln/>
        </p:spPr>
        <p:txBody>
          <a:bodyPr wrap="none" rtlCol="0" anchor="t"/>
          <a:lstStyle/>
          <a:p>
            <a:pPr indent="0" marL="0">
              <a:lnSpc>
                <a:spcPts val="1960"/>
              </a:lnSpc>
              <a:buNone/>
            </a:pPr>
            <a:r>
              <a:rPr lang="en-US" sz="1225" b="1" dirty="0">
                <a:solidFill>
                  <a:srgbClr val="5B5F71"/>
                </a:solidFill>
                <a:latin typeface="Instrument Sans" pitchFamily="34" charset="0"/>
                <a:ea typeface="Instrument Sans" pitchFamily="34" charset="-122"/>
                <a:cs typeface="Instrument Sans" pitchFamily="34" charset="-120"/>
              </a:rPr>
              <a:t>SSD (Solid State Drive)</a:t>
            </a:r>
            <a:endParaRPr lang="en-US" sz="1225" dirty="0"/>
          </a:p>
        </p:txBody>
      </p:sp>
      <p:sp>
        <p:nvSpPr>
          <p:cNvPr id="10" name="Shape 7"/>
          <p:cNvSpPr/>
          <p:nvPr/>
        </p:nvSpPr>
        <p:spPr>
          <a:xfrm>
            <a:off x="3628787" y="1682710"/>
            <a:ext cx="7371993" cy="450413"/>
          </a:xfrm>
          <a:prstGeom prst="rect">
            <a:avLst/>
          </a:prstGeom>
          <a:solidFill>
            <a:srgbClr val="000000">
              <a:alpha val="4000"/>
            </a:srgbClr>
          </a:solidFill>
          <a:ln/>
        </p:spPr>
      </p:sp>
      <p:sp>
        <p:nvSpPr>
          <p:cNvPr id="11" name="Text 8"/>
          <p:cNvSpPr/>
          <p:nvPr/>
        </p:nvSpPr>
        <p:spPr>
          <a:xfrm>
            <a:off x="3785354" y="1783556"/>
            <a:ext cx="2142173" cy="248722"/>
          </a:xfrm>
          <a:prstGeom prst="rect">
            <a:avLst/>
          </a:prstGeom>
          <a:noFill/>
          <a:ln/>
        </p:spPr>
        <p:txBody>
          <a:bodyPr wrap="none" rtlCol="0" anchor="t"/>
          <a:lstStyle/>
          <a:p>
            <a:pPr indent="0" marL="0">
              <a:lnSpc>
                <a:spcPts val="1960"/>
              </a:lnSpc>
              <a:buNone/>
            </a:pPr>
            <a:r>
              <a:rPr lang="en-US" sz="1225" b="1" dirty="0">
                <a:solidFill>
                  <a:srgbClr val="5B5F71"/>
                </a:solidFill>
                <a:latin typeface="Instrument Sans" pitchFamily="34" charset="0"/>
                <a:ea typeface="Instrument Sans" pitchFamily="34" charset="-122"/>
                <a:cs typeface="Instrument Sans" pitchFamily="34" charset="-120"/>
              </a:rPr>
              <a:t>Technology</a:t>
            </a:r>
            <a:endParaRPr lang="en-US" sz="1225" dirty="0"/>
          </a:p>
        </p:txBody>
      </p:sp>
      <p:sp>
        <p:nvSpPr>
          <p:cNvPr id="12" name="Text 9"/>
          <p:cNvSpPr/>
          <p:nvPr/>
        </p:nvSpPr>
        <p:spPr>
          <a:xfrm>
            <a:off x="6246138" y="1783556"/>
            <a:ext cx="2138363" cy="248722"/>
          </a:xfrm>
          <a:prstGeom prst="rect">
            <a:avLst/>
          </a:prstGeom>
          <a:noFill/>
          <a:ln/>
        </p:spPr>
        <p:txBody>
          <a:bodyPr wrap="none" rtlCol="0" anchor="t"/>
          <a:lstStyle/>
          <a:p>
            <a:pPr indent="0" marL="0">
              <a:lnSpc>
                <a:spcPts val="1960"/>
              </a:lnSpc>
              <a:buNone/>
            </a:pPr>
            <a:r>
              <a:rPr lang="en-US" sz="1225" dirty="0">
                <a:solidFill>
                  <a:srgbClr val="5B5F71"/>
                </a:solidFill>
                <a:latin typeface="Instrument Sans" pitchFamily="34" charset="0"/>
                <a:ea typeface="Instrument Sans" pitchFamily="34" charset="-122"/>
                <a:cs typeface="Instrument Sans" pitchFamily="34" charset="-120"/>
              </a:rPr>
              <a:t>Spinning magnetic disks</a:t>
            </a:r>
            <a:endParaRPr lang="en-US" sz="1225" dirty="0"/>
          </a:p>
        </p:txBody>
      </p:sp>
      <p:sp>
        <p:nvSpPr>
          <p:cNvPr id="13" name="Text 10"/>
          <p:cNvSpPr/>
          <p:nvPr/>
        </p:nvSpPr>
        <p:spPr>
          <a:xfrm>
            <a:off x="8703112" y="1783556"/>
            <a:ext cx="2142173" cy="248722"/>
          </a:xfrm>
          <a:prstGeom prst="rect">
            <a:avLst/>
          </a:prstGeom>
          <a:noFill/>
          <a:ln/>
        </p:spPr>
        <p:txBody>
          <a:bodyPr wrap="none" rtlCol="0" anchor="t"/>
          <a:lstStyle/>
          <a:p>
            <a:pPr indent="0" marL="0">
              <a:lnSpc>
                <a:spcPts val="1960"/>
              </a:lnSpc>
              <a:buNone/>
            </a:pPr>
            <a:r>
              <a:rPr lang="en-US" sz="1225" dirty="0">
                <a:solidFill>
                  <a:srgbClr val="5B5F71"/>
                </a:solidFill>
                <a:latin typeface="Instrument Sans" pitchFamily="34" charset="0"/>
                <a:ea typeface="Instrument Sans" pitchFamily="34" charset="-122"/>
                <a:cs typeface="Instrument Sans" pitchFamily="34" charset="-120"/>
              </a:rPr>
              <a:t>Flash memory</a:t>
            </a:r>
            <a:endParaRPr lang="en-US" sz="1225" dirty="0"/>
          </a:p>
        </p:txBody>
      </p:sp>
      <p:sp>
        <p:nvSpPr>
          <p:cNvPr id="14" name="Shape 11"/>
          <p:cNvSpPr/>
          <p:nvPr/>
        </p:nvSpPr>
        <p:spPr>
          <a:xfrm>
            <a:off x="3628787" y="2133124"/>
            <a:ext cx="7371993" cy="699135"/>
          </a:xfrm>
          <a:prstGeom prst="rect">
            <a:avLst/>
          </a:prstGeom>
          <a:solidFill>
            <a:srgbClr val="FFFFFF">
              <a:alpha val="4000"/>
            </a:srgbClr>
          </a:solidFill>
          <a:ln/>
        </p:spPr>
      </p:sp>
      <p:sp>
        <p:nvSpPr>
          <p:cNvPr id="15" name="Text 12"/>
          <p:cNvSpPr/>
          <p:nvPr/>
        </p:nvSpPr>
        <p:spPr>
          <a:xfrm>
            <a:off x="3785354" y="2233970"/>
            <a:ext cx="2142173" cy="248722"/>
          </a:xfrm>
          <a:prstGeom prst="rect">
            <a:avLst/>
          </a:prstGeom>
          <a:noFill/>
          <a:ln/>
        </p:spPr>
        <p:txBody>
          <a:bodyPr wrap="none" rtlCol="0" anchor="t"/>
          <a:lstStyle/>
          <a:p>
            <a:pPr indent="0" marL="0">
              <a:lnSpc>
                <a:spcPts val="1960"/>
              </a:lnSpc>
              <a:buNone/>
            </a:pPr>
            <a:r>
              <a:rPr lang="en-US" sz="1225" b="1" dirty="0">
                <a:solidFill>
                  <a:srgbClr val="5B5F71"/>
                </a:solidFill>
                <a:latin typeface="Instrument Sans" pitchFamily="34" charset="0"/>
                <a:ea typeface="Instrument Sans" pitchFamily="34" charset="-122"/>
                <a:cs typeface="Instrument Sans" pitchFamily="34" charset="-120"/>
              </a:rPr>
              <a:t>Speed</a:t>
            </a:r>
            <a:endParaRPr lang="en-US" sz="1225" dirty="0"/>
          </a:p>
        </p:txBody>
      </p:sp>
      <p:sp>
        <p:nvSpPr>
          <p:cNvPr id="16" name="Text 13"/>
          <p:cNvSpPr/>
          <p:nvPr/>
        </p:nvSpPr>
        <p:spPr>
          <a:xfrm>
            <a:off x="6246138" y="2233970"/>
            <a:ext cx="2138363" cy="497443"/>
          </a:xfrm>
          <a:prstGeom prst="rect">
            <a:avLst/>
          </a:prstGeom>
          <a:noFill/>
          <a:ln/>
        </p:spPr>
        <p:txBody>
          <a:bodyPr wrap="square" rtlCol="0" anchor="t"/>
          <a:lstStyle/>
          <a:p>
            <a:pPr indent="0" marL="0">
              <a:lnSpc>
                <a:spcPts val="1960"/>
              </a:lnSpc>
              <a:buNone/>
            </a:pPr>
            <a:r>
              <a:rPr lang="en-US" sz="1225" dirty="0">
                <a:solidFill>
                  <a:srgbClr val="5B5F71"/>
                </a:solidFill>
                <a:latin typeface="Instrument Sans" pitchFamily="34" charset="0"/>
                <a:ea typeface="Instrument Sans" pitchFamily="34" charset="-122"/>
                <a:cs typeface="Instrument Sans" pitchFamily="34" charset="-120"/>
              </a:rPr>
              <a:t>Slower data access and transfer speeds</a:t>
            </a:r>
            <a:endParaRPr lang="en-US" sz="1225" dirty="0"/>
          </a:p>
        </p:txBody>
      </p:sp>
      <p:sp>
        <p:nvSpPr>
          <p:cNvPr id="17" name="Text 14"/>
          <p:cNvSpPr/>
          <p:nvPr/>
        </p:nvSpPr>
        <p:spPr>
          <a:xfrm>
            <a:off x="8703112" y="2233970"/>
            <a:ext cx="2142173" cy="497443"/>
          </a:xfrm>
          <a:prstGeom prst="rect">
            <a:avLst/>
          </a:prstGeom>
          <a:noFill/>
          <a:ln/>
        </p:spPr>
        <p:txBody>
          <a:bodyPr wrap="square" rtlCol="0" anchor="t"/>
          <a:lstStyle/>
          <a:p>
            <a:pPr indent="0" marL="0">
              <a:lnSpc>
                <a:spcPts val="1960"/>
              </a:lnSpc>
              <a:buNone/>
            </a:pPr>
            <a:r>
              <a:rPr lang="en-US" sz="1225" dirty="0">
                <a:solidFill>
                  <a:srgbClr val="5B5F71"/>
                </a:solidFill>
                <a:latin typeface="Instrument Sans" pitchFamily="34" charset="0"/>
                <a:ea typeface="Instrument Sans" pitchFamily="34" charset="-122"/>
                <a:cs typeface="Instrument Sans" pitchFamily="34" charset="-120"/>
              </a:rPr>
              <a:t>Faster data access and transfer speeds</a:t>
            </a:r>
            <a:endParaRPr lang="en-US" sz="1225" dirty="0"/>
          </a:p>
        </p:txBody>
      </p:sp>
      <p:sp>
        <p:nvSpPr>
          <p:cNvPr id="18" name="Shape 15"/>
          <p:cNvSpPr/>
          <p:nvPr/>
        </p:nvSpPr>
        <p:spPr>
          <a:xfrm>
            <a:off x="3628787" y="2832259"/>
            <a:ext cx="7371993" cy="699135"/>
          </a:xfrm>
          <a:prstGeom prst="rect">
            <a:avLst/>
          </a:prstGeom>
          <a:solidFill>
            <a:srgbClr val="000000">
              <a:alpha val="4000"/>
            </a:srgbClr>
          </a:solidFill>
          <a:ln/>
        </p:spPr>
      </p:sp>
      <p:sp>
        <p:nvSpPr>
          <p:cNvPr id="19" name="Text 16"/>
          <p:cNvSpPr/>
          <p:nvPr/>
        </p:nvSpPr>
        <p:spPr>
          <a:xfrm>
            <a:off x="3785354" y="2933105"/>
            <a:ext cx="2142173" cy="248722"/>
          </a:xfrm>
          <a:prstGeom prst="rect">
            <a:avLst/>
          </a:prstGeom>
          <a:noFill/>
          <a:ln/>
        </p:spPr>
        <p:txBody>
          <a:bodyPr wrap="none" rtlCol="0" anchor="t"/>
          <a:lstStyle/>
          <a:p>
            <a:pPr indent="0" marL="0">
              <a:lnSpc>
                <a:spcPts val="1960"/>
              </a:lnSpc>
              <a:buNone/>
            </a:pPr>
            <a:r>
              <a:rPr lang="en-US" sz="1225" b="1" dirty="0">
                <a:solidFill>
                  <a:srgbClr val="5B5F71"/>
                </a:solidFill>
                <a:latin typeface="Instrument Sans" pitchFamily="34" charset="0"/>
                <a:ea typeface="Instrument Sans" pitchFamily="34" charset="-122"/>
                <a:cs typeface="Instrument Sans" pitchFamily="34" charset="-120"/>
              </a:rPr>
              <a:t>Durability</a:t>
            </a:r>
            <a:endParaRPr lang="en-US" sz="1225" dirty="0"/>
          </a:p>
        </p:txBody>
      </p:sp>
      <p:sp>
        <p:nvSpPr>
          <p:cNvPr id="20" name="Text 17"/>
          <p:cNvSpPr/>
          <p:nvPr/>
        </p:nvSpPr>
        <p:spPr>
          <a:xfrm>
            <a:off x="6246138" y="2933105"/>
            <a:ext cx="2138363" cy="497443"/>
          </a:xfrm>
          <a:prstGeom prst="rect">
            <a:avLst/>
          </a:prstGeom>
          <a:noFill/>
          <a:ln/>
        </p:spPr>
        <p:txBody>
          <a:bodyPr wrap="square" rtlCol="0" anchor="t"/>
          <a:lstStyle/>
          <a:p>
            <a:pPr indent="0" marL="0">
              <a:lnSpc>
                <a:spcPts val="1960"/>
              </a:lnSpc>
              <a:buNone/>
            </a:pPr>
            <a:r>
              <a:rPr lang="en-US" sz="1225" dirty="0">
                <a:solidFill>
                  <a:srgbClr val="5B5F71"/>
                </a:solidFill>
                <a:latin typeface="Instrument Sans" pitchFamily="34" charset="0"/>
                <a:ea typeface="Instrument Sans" pitchFamily="34" charset="-122"/>
                <a:cs typeface="Instrument Sans" pitchFamily="34" charset="-120"/>
              </a:rPr>
              <a:t>More prone to damage due to moving parts</a:t>
            </a:r>
            <a:endParaRPr lang="en-US" sz="1225" dirty="0"/>
          </a:p>
        </p:txBody>
      </p:sp>
      <p:sp>
        <p:nvSpPr>
          <p:cNvPr id="21" name="Text 18"/>
          <p:cNvSpPr/>
          <p:nvPr/>
        </p:nvSpPr>
        <p:spPr>
          <a:xfrm>
            <a:off x="8703112" y="2933105"/>
            <a:ext cx="2142173" cy="497443"/>
          </a:xfrm>
          <a:prstGeom prst="rect">
            <a:avLst/>
          </a:prstGeom>
          <a:noFill/>
          <a:ln/>
        </p:spPr>
        <p:txBody>
          <a:bodyPr wrap="square" rtlCol="0" anchor="t"/>
          <a:lstStyle/>
          <a:p>
            <a:pPr indent="0" marL="0">
              <a:lnSpc>
                <a:spcPts val="1960"/>
              </a:lnSpc>
              <a:buNone/>
            </a:pPr>
            <a:r>
              <a:rPr lang="en-US" sz="1225" dirty="0">
                <a:solidFill>
                  <a:srgbClr val="5B5F71"/>
                </a:solidFill>
                <a:latin typeface="Instrument Sans" pitchFamily="34" charset="0"/>
                <a:ea typeface="Instrument Sans" pitchFamily="34" charset="-122"/>
                <a:cs typeface="Instrument Sans" pitchFamily="34" charset="-120"/>
              </a:rPr>
              <a:t>More durable with no moving parts</a:t>
            </a:r>
            <a:endParaRPr lang="en-US" sz="1225" dirty="0"/>
          </a:p>
        </p:txBody>
      </p:sp>
      <p:sp>
        <p:nvSpPr>
          <p:cNvPr id="22" name="Shape 19"/>
          <p:cNvSpPr/>
          <p:nvPr/>
        </p:nvSpPr>
        <p:spPr>
          <a:xfrm>
            <a:off x="3628787" y="3531394"/>
            <a:ext cx="7371993" cy="699135"/>
          </a:xfrm>
          <a:prstGeom prst="rect">
            <a:avLst/>
          </a:prstGeom>
          <a:solidFill>
            <a:srgbClr val="FFFFFF">
              <a:alpha val="4000"/>
            </a:srgbClr>
          </a:solidFill>
          <a:ln/>
        </p:spPr>
      </p:sp>
      <p:sp>
        <p:nvSpPr>
          <p:cNvPr id="23" name="Text 20"/>
          <p:cNvSpPr/>
          <p:nvPr/>
        </p:nvSpPr>
        <p:spPr>
          <a:xfrm>
            <a:off x="3785354" y="3632240"/>
            <a:ext cx="2142173" cy="248722"/>
          </a:xfrm>
          <a:prstGeom prst="rect">
            <a:avLst/>
          </a:prstGeom>
          <a:noFill/>
          <a:ln/>
        </p:spPr>
        <p:txBody>
          <a:bodyPr wrap="none" rtlCol="0" anchor="t"/>
          <a:lstStyle/>
          <a:p>
            <a:pPr indent="0" marL="0">
              <a:lnSpc>
                <a:spcPts val="1960"/>
              </a:lnSpc>
              <a:buNone/>
            </a:pPr>
            <a:r>
              <a:rPr lang="en-US" sz="1225" b="1" dirty="0">
                <a:solidFill>
                  <a:srgbClr val="5B5F71"/>
                </a:solidFill>
                <a:latin typeface="Instrument Sans" pitchFamily="34" charset="0"/>
                <a:ea typeface="Instrument Sans" pitchFamily="34" charset="-122"/>
                <a:cs typeface="Instrument Sans" pitchFamily="34" charset="-120"/>
              </a:rPr>
              <a:t>Capacity</a:t>
            </a:r>
            <a:endParaRPr lang="en-US" sz="1225" dirty="0"/>
          </a:p>
        </p:txBody>
      </p:sp>
      <p:sp>
        <p:nvSpPr>
          <p:cNvPr id="24" name="Text 21"/>
          <p:cNvSpPr/>
          <p:nvPr/>
        </p:nvSpPr>
        <p:spPr>
          <a:xfrm>
            <a:off x="6246138" y="3632240"/>
            <a:ext cx="2138363" cy="497443"/>
          </a:xfrm>
          <a:prstGeom prst="rect">
            <a:avLst/>
          </a:prstGeom>
          <a:noFill/>
          <a:ln/>
        </p:spPr>
        <p:txBody>
          <a:bodyPr wrap="square" rtlCol="0" anchor="t"/>
          <a:lstStyle/>
          <a:p>
            <a:pPr indent="0" marL="0">
              <a:lnSpc>
                <a:spcPts val="1960"/>
              </a:lnSpc>
              <a:buNone/>
            </a:pPr>
            <a:r>
              <a:rPr lang="en-US" sz="1225" dirty="0">
                <a:solidFill>
                  <a:srgbClr val="5B5F71"/>
                </a:solidFill>
                <a:latin typeface="Instrument Sans" pitchFamily="34" charset="0"/>
                <a:ea typeface="Instrument Sans" pitchFamily="34" charset="-122"/>
                <a:cs typeface="Instrument Sans" pitchFamily="34" charset="-120"/>
              </a:rPr>
              <a:t>Larger storage capacities at lower cost</a:t>
            </a:r>
            <a:endParaRPr lang="en-US" sz="1225" dirty="0"/>
          </a:p>
        </p:txBody>
      </p:sp>
      <p:sp>
        <p:nvSpPr>
          <p:cNvPr id="25" name="Text 22"/>
          <p:cNvSpPr/>
          <p:nvPr/>
        </p:nvSpPr>
        <p:spPr>
          <a:xfrm>
            <a:off x="8703112" y="3632240"/>
            <a:ext cx="2142173" cy="497443"/>
          </a:xfrm>
          <a:prstGeom prst="rect">
            <a:avLst/>
          </a:prstGeom>
          <a:noFill/>
          <a:ln/>
        </p:spPr>
        <p:txBody>
          <a:bodyPr wrap="square" rtlCol="0" anchor="t"/>
          <a:lstStyle/>
          <a:p>
            <a:pPr indent="0" marL="0">
              <a:lnSpc>
                <a:spcPts val="1960"/>
              </a:lnSpc>
              <a:buNone/>
            </a:pPr>
            <a:r>
              <a:rPr lang="en-US" sz="1225" dirty="0">
                <a:solidFill>
                  <a:srgbClr val="5B5F71"/>
                </a:solidFill>
                <a:latin typeface="Instrument Sans" pitchFamily="34" charset="0"/>
                <a:ea typeface="Instrument Sans" pitchFamily="34" charset="-122"/>
                <a:cs typeface="Instrument Sans" pitchFamily="34" charset="-120"/>
              </a:rPr>
              <a:t>Smaller storage capacities, but increasing</a:t>
            </a:r>
            <a:endParaRPr lang="en-US" sz="1225" dirty="0"/>
          </a:p>
        </p:txBody>
      </p:sp>
      <p:sp>
        <p:nvSpPr>
          <p:cNvPr id="26" name="Shape 23"/>
          <p:cNvSpPr/>
          <p:nvPr/>
        </p:nvSpPr>
        <p:spPr>
          <a:xfrm>
            <a:off x="3628787" y="4230529"/>
            <a:ext cx="7371993" cy="699135"/>
          </a:xfrm>
          <a:prstGeom prst="rect">
            <a:avLst/>
          </a:prstGeom>
          <a:solidFill>
            <a:srgbClr val="000000">
              <a:alpha val="4000"/>
            </a:srgbClr>
          </a:solidFill>
          <a:ln/>
        </p:spPr>
      </p:sp>
      <p:sp>
        <p:nvSpPr>
          <p:cNvPr id="27" name="Text 24"/>
          <p:cNvSpPr/>
          <p:nvPr/>
        </p:nvSpPr>
        <p:spPr>
          <a:xfrm>
            <a:off x="3785354" y="4331375"/>
            <a:ext cx="2142173" cy="248722"/>
          </a:xfrm>
          <a:prstGeom prst="rect">
            <a:avLst/>
          </a:prstGeom>
          <a:noFill/>
          <a:ln/>
        </p:spPr>
        <p:txBody>
          <a:bodyPr wrap="none" rtlCol="0" anchor="t"/>
          <a:lstStyle/>
          <a:p>
            <a:pPr indent="0" marL="0">
              <a:lnSpc>
                <a:spcPts val="1960"/>
              </a:lnSpc>
              <a:buNone/>
            </a:pPr>
            <a:r>
              <a:rPr lang="en-US" sz="1225" b="1" dirty="0">
                <a:solidFill>
                  <a:srgbClr val="5B5F71"/>
                </a:solidFill>
                <a:latin typeface="Instrument Sans" pitchFamily="34" charset="0"/>
                <a:ea typeface="Instrument Sans" pitchFamily="34" charset="-122"/>
                <a:cs typeface="Instrument Sans" pitchFamily="34" charset="-120"/>
              </a:rPr>
              <a:t>Noise</a:t>
            </a:r>
            <a:endParaRPr lang="en-US" sz="1225" dirty="0"/>
          </a:p>
        </p:txBody>
      </p:sp>
      <p:sp>
        <p:nvSpPr>
          <p:cNvPr id="28" name="Text 25"/>
          <p:cNvSpPr/>
          <p:nvPr/>
        </p:nvSpPr>
        <p:spPr>
          <a:xfrm>
            <a:off x="6246138" y="4331375"/>
            <a:ext cx="2138363" cy="497443"/>
          </a:xfrm>
          <a:prstGeom prst="rect">
            <a:avLst/>
          </a:prstGeom>
          <a:noFill/>
          <a:ln/>
        </p:spPr>
        <p:txBody>
          <a:bodyPr wrap="square" rtlCol="0" anchor="t"/>
          <a:lstStyle/>
          <a:p>
            <a:pPr indent="0" marL="0">
              <a:lnSpc>
                <a:spcPts val="1960"/>
              </a:lnSpc>
              <a:buNone/>
            </a:pPr>
            <a:r>
              <a:rPr lang="en-US" sz="1225" dirty="0">
                <a:solidFill>
                  <a:srgbClr val="5B5F71"/>
                </a:solidFill>
                <a:latin typeface="Instrument Sans" pitchFamily="34" charset="0"/>
                <a:ea typeface="Instrument Sans" pitchFamily="34" charset="-122"/>
                <a:cs typeface="Instrument Sans" pitchFamily="34" charset="-120"/>
              </a:rPr>
              <a:t>Can be noisy due to moving parts</a:t>
            </a:r>
            <a:endParaRPr lang="en-US" sz="1225" dirty="0"/>
          </a:p>
        </p:txBody>
      </p:sp>
      <p:sp>
        <p:nvSpPr>
          <p:cNvPr id="29" name="Text 26"/>
          <p:cNvSpPr/>
          <p:nvPr/>
        </p:nvSpPr>
        <p:spPr>
          <a:xfrm>
            <a:off x="8703112" y="4331375"/>
            <a:ext cx="2142173" cy="248722"/>
          </a:xfrm>
          <a:prstGeom prst="rect">
            <a:avLst/>
          </a:prstGeom>
          <a:noFill/>
          <a:ln/>
        </p:spPr>
        <p:txBody>
          <a:bodyPr wrap="none" rtlCol="0" anchor="t"/>
          <a:lstStyle/>
          <a:p>
            <a:pPr indent="0" marL="0">
              <a:lnSpc>
                <a:spcPts val="1960"/>
              </a:lnSpc>
              <a:buNone/>
            </a:pPr>
            <a:r>
              <a:rPr lang="en-US" sz="1225" dirty="0">
                <a:solidFill>
                  <a:srgbClr val="5B5F71"/>
                </a:solidFill>
                <a:latin typeface="Instrument Sans" pitchFamily="34" charset="0"/>
                <a:ea typeface="Instrument Sans" pitchFamily="34" charset="-122"/>
                <a:cs typeface="Instrument Sans" pitchFamily="34" charset="-120"/>
              </a:rPr>
              <a:t>Silent operation</a:t>
            </a:r>
            <a:endParaRPr lang="en-US" sz="1225" dirty="0"/>
          </a:p>
        </p:txBody>
      </p:sp>
      <p:sp>
        <p:nvSpPr>
          <p:cNvPr id="30" name="Shape 27"/>
          <p:cNvSpPr/>
          <p:nvPr/>
        </p:nvSpPr>
        <p:spPr>
          <a:xfrm>
            <a:off x="3628787" y="4929664"/>
            <a:ext cx="7371993" cy="450413"/>
          </a:xfrm>
          <a:prstGeom prst="rect">
            <a:avLst/>
          </a:prstGeom>
          <a:solidFill>
            <a:srgbClr val="FFFFFF">
              <a:alpha val="4000"/>
            </a:srgbClr>
          </a:solidFill>
          <a:ln/>
        </p:spPr>
      </p:sp>
      <p:sp>
        <p:nvSpPr>
          <p:cNvPr id="31" name="Text 28"/>
          <p:cNvSpPr/>
          <p:nvPr/>
        </p:nvSpPr>
        <p:spPr>
          <a:xfrm>
            <a:off x="3785354" y="5030510"/>
            <a:ext cx="2142173" cy="248722"/>
          </a:xfrm>
          <a:prstGeom prst="rect">
            <a:avLst/>
          </a:prstGeom>
          <a:noFill/>
          <a:ln/>
        </p:spPr>
        <p:txBody>
          <a:bodyPr wrap="none" rtlCol="0" anchor="t"/>
          <a:lstStyle/>
          <a:p>
            <a:pPr indent="0" marL="0">
              <a:lnSpc>
                <a:spcPts val="1960"/>
              </a:lnSpc>
              <a:buNone/>
            </a:pPr>
            <a:r>
              <a:rPr lang="en-US" sz="1225" b="1" dirty="0">
                <a:solidFill>
                  <a:srgbClr val="5B5F71"/>
                </a:solidFill>
                <a:latin typeface="Instrument Sans" pitchFamily="34" charset="0"/>
                <a:ea typeface="Instrument Sans" pitchFamily="34" charset="-122"/>
                <a:cs typeface="Instrument Sans" pitchFamily="34" charset="-120"/>
              </a:rPr>
              <a:t>Power Consumption</a:t>
            </a:r>
            <a:endParaRPr lang="en-US" sz="1225" dirty="0"/>
          </a:p>
        </p:txBody>
      </p:sp>
      <p:sp>
        <p:nvSpPr>
          <p:cNvPr id="32" name="Text 29"/>
          <p:cNvSpPr/>
          <p:nvPr/>
        </p:nvSpPr>
        <p:spPr>
          <a:xfrm>
            <a:off x="6246138" y="5030510"/>
            <a:ext cx="2138363" cy="248722"/>
          </a:xfrm>
          <a:prstGeom prst="rect">
            <a:avLst/>
          </a:prstGeom>
          <a:noFill/>
          <a:ln/>
        </p:spPr>
        <p:txBody>
          <a:bodyPr wrap="none" rtlCol="0" anchor="t"/>
          <a:lstStyle/>
          <a:p>
            <a:pPr indent="0" marL="0">
              <a:lnSpc>
                <a:spcPts val="1960"/>
              </a:lnSpc>
              <a:buNone/>
            </a:pPr>
            <a:r>
              <a:rPr lang="en-US" sz="1225" dirty="0">
                <a:solidFill>
                  <a:srgbClr val="5B5F71"/>
                </a:solidFill>
                <a:latin typeface="Instrument Sans" pitchFamily="34" charset="0"/>
                <a:ea typeface="Instrument Sans" pitchFamily="34" charset="-122"/>
                <a:cs typeface="Instrument Sans" pitchFamily="34" charset="-120"/>
              </a:rPr>
              <a:t>Consumes more power</a:t>
            </a:r>
            <a:endParaRPr lang="en-US" sz="1225" dirty="0"/>
          </a:p>
        </p:txBody>
      </p:sp>
      <p:sp>
        <p:nvSpPr>
          <p:cNvPr id="33" name="Text 30"/>
          <p:cNvSpPr/>
          <p:nvPr/>
        </p:nvSpPr>
        <p:spPr>
          <a:xfrm>
            <a:off x="8703112" y="5030510"/>
            <a:ext cx="2142173" cy="248722"/>
          </a:xfrm>
          <a:prstGeom prst="rect">
            <a:avLst/>
          </a:prstGeom>
          <a:noFill/>
          <a:ln/>
        </p:spPr>
        <p:txBody>
          <a:bodyPr wrap="none" rtlCol="0" anchor="t"/>
          <a:lstStyle/>
          <a:p>
            <a:pPr indent="0" marL="0">
              <a:lnSpc>
                <a:spcPts val="1960"/>
              </a:lnSpc>
              <a:buNone/>
            </a:pPr>
            <a:r>
              <a:rPr lang="en-US" sz="1225" dirty="0">
                <a:solidFill>
                  <a:srgbClr val="5B5F71"/>
                </a:solidFill>
                <a:latin typeface="Instrument Sans" pitchFamily="34" charset="0"/>
                <a:ea typeface="Instrument Sans" pitchFamily="34" charset="-122"/>
                <a:cs typeface="Instrument Sans" pitchFamily="34" charset="-120"/>
              </a:rPr>
              <a:t>Consumes less power</a:t>
            </a:r>
            <a:endParaRPr lang="en-US" sz="1225" dirty="0"/>
          </a:p>
        </p:txBody>
      </p:sp>
      <p:sp>
        <p:nvSpPr>
          <p:cNvPr id="34" name="Shape 31"/>
          <p:cNvSpPr/>
          <p:nvPr/>
        </p:nvSpPr>
        <p:spPr>
          <a:xfrm>
            <a:off x="3628787" y="5380077"/>
            <a:ext cx="7371993" cy="450413"/>
          </a:xfrm>
          <a:prstGeom prst="rect">
            <a:avLst/>
          </a:prstGeom>
          <a:solidFill>
            <a:srgbClr val="000000">
              <a:alpha val="4000"/>
            </a:srgbClr>
          </a:solidFill>
          <a:ln/>
        </p:spPr>
      </p:sp>
      <p:sp>
        <p:nvSpPr>
          <p:cNvPr id="35" name="Text 32"/>
          <p:cNvSpPr/>
          <p:nvPr/>
        </p:nvSpPr>
        <p:spPr>
          <a:xfrm>
            <a:off x="3785354" y="5480923"/>
            <a:ext cx="2142173" cy="248722"/>
          </a:xfrm>
          <a:prstGeom prst="rect">
            <a:avLst/>
          </a:prstGeom>
          <a:noFill/>
          <a:ln/>
        </p:spPr>
        <p:txBody>
          <a:bodyPr wrap="none" rtlCol="0" anchor="t"/>
          <a:lstStyle/>
          <a:p>
            <a:pPr indent="0" marL="0">
              <a:lnSpc>
                <a:spcPts val="1960"/>
              </a:lnSpc>
              <a:buNone/>
            </a:pPr>
            <a:r>
              <a:rPr lang="en-US" sz="1225" b="1" dirty="0">
                <a:solidFill>
                  <a:srgbClr val="5B5F71"/>
                </a:solidFill>
                <a:latin typeface="Instrument Sans" pitchFamily="34" charset="0"/>
                <a:ea typeface="Instrument Sans" pitchFamily="34" charset="-122"/>
                <a:cs typeface="Instrument Sans" pitchFamily="34" charset="-120"/>
              </a:rPr>
              <a:t>Cost</a:t>
            </a:r>
            <a:endParaRPr lang="en-US" sz="1225" dirty="0"/>
          </a:p>
        </p:txBody>
      </p:sp>
      <p:sp>
        <p:nvSpPr>
          <p:cNvPr id="36" name="Text 33"/>
          <p:cNvSpPr/>
          <p:nvPr/>
        </p:nvSpPr>
        <p:spPr>
          <a:xfrm>
            <a:off x="6246138" y="5480923"/>
            <a:ext cx="2138363" cy="248722"/>
          </a:xfrm>
          <a:prstGeom prst="rect">
            <a:avLst/>
          </a:prstGeom>
          <a:noFill/>
          <a:ln/>
        </p:spPr>
        <p:txBody>
          <a:bodyPr wrap="none" rtlCol="0" anchor="t"/>
          <a:lstStyle/>
          <a:p>
            <a:pPr indent="0" marL="0">
              <a:lnSpc>
                <a:spcPts val="1960"/>
              </a:lnSpc>
              <a:buNone/>
            </a:pPr>
            <a:r>
              <a:rPr lang="en-US" sz="1225" dirty="0">
                <a:solidFill>
                  <a:srgbClr val="5B5F71"/>
                </a:solidFill>
                <a:latin typeface="Instrument Sans" pitchFamily="34" charset="0"/>
                <a:ea typeface="Instrument Sans" pitchFamily="34" charset="-122"/>
                <a:cs typeface="Instrument Sans" pitchFamily="34" charset="-120"/>
              </a:rPr>
              <a:t>Less expensive per gigabyte</a:t>
            </a:r>
            <a:endParaRPr lang="en-US" sz="1225" dirty="0"/>
          </a:p>
        </p:txBody>
      </p:sp>
      <p:sp>
        <p:nvSpPr>
          <p:cNvPr id="37" name="Text 34"/>
          <p:cNvSpPr/>
          <p:nvPr/>
        </p:nvSpPr>
        <p:spPr>
          <a:xfrm>
            <a:off x="8703112" y="5480923"/>
            <a:ext cx="2142173" cy="248722"/>
          </a:xfrm>
          <a:prstGeom prst="rect">
            <a:avLst/>
          </a:prstGeom>
          <a:noFill/>
          <a:ln/>
        </p:spPr>
        <p:txBody>
          <a:bodyPr wrap="none" rtlCol="0" anchor="t"/>
          <a:lstStyle/>
          <a:p>
            <a:pPr indent="0" marL="0">
              <a:lnSpc>
                <a:spcPts val="1960"/>
              </a:lnSpc>
              <a:buNone/>
            </a:pPr>
            <a:r>
              <a:rPr lang="en-US" sz="1225" dirty="0">
                <a:solidFill>
                  <a:srgbClr val="5B5F71"/>
                </a:solidFill>
                <a:latin typeface="Instrument Sans" pitchFamily="34" charset="0"/>
                <a:ea typeface="Instrument Sans" pitchFamily="34" charset="-122"/>
                <a:cs typeface="Instrument Sans" pitchFamily="34" charset="-120"/>
              </a:rPr>
              <a:t>More expensive per gigabyte</a:t>
            </a:r>
            <a:endParaRPr lang="en-US" sz="1225" dirty="0"/>
          </a:p>
        </p:txBody>
      </p:sp>
      <p:sp>
        <p:nvSpPr>
          <p:cNvPr id="38" name="Shape 35"/>
          <p:cNvSpPr/>
          <p:nvPr/>
        </p:nvSpPr>
        <p:spPr>
          <a:xfrm>
            <a:off x="3628787" y="5830491"/>
            <a:ext cx="7371993" cy="3034784"/>
          </a:xfrm>
          <a:prstGeom prst="rect">
            <a:avLst/>
          </a:prstGeom>
          <a:solidFill>
            <a:srgbClr val="FFFFFF">
              <a:alpha val="4000"/>
            </a:srgbClr>
          </a:solidFill>
          <a:ln/>
        </p:spPr>
      </p:sp>
      <p:sp>
        <p:nvSpPr>
          <p:cNvPr id="39" name="Text 36"/>
          <p:cNvSpPr/>
          <p:nvPr/>
        </p:nvSpPr>
        <p:spPr>
          <a:xfrm>
            <a:off x="3785354" y="5931337"/>
            <a:ext cx="2142173" cy="248722"/>
          </a:xfrm>
          <a:prstGeom prst="rect">
            <a:avLst/>
          </a:prstGeom>
          <a:noFill/>
          <a:ln/>
        </p:spPr>
        <p:txBody>
          <a:bodyPr wrap="none" rtlCol="0" anchor="t"/>
          <a:lstStyle/>
          <a:p>
            <a:pPr indent="0" marL="0">
              <a:lnSpc>
                <a:spcPts val="1960"/>
              </a:lnSpc>
              <a:buNone/>
            </a:pPr>
            <a:r>
              <a:rPr lang="en-US" sz="1225" b="1" dirty="0">
                <a:solidFill>
                  <a:srgbClr val="5B5F71"/>
                </a:solidFill>
                <a:latin typeface="Instrument Sans" pitchFamily="34" charset="0"/>
                <a:ea typeface="Instrument Sans" pitchFamily="34" charset="-122"/>
                <a:cs typeface="Instrument Sans" pitchFamily="34" charset="-120"/>
              </a:rPr>
              <a:t>Inside</a:t>
            </a:r>
            <a:endParaRPr lang="en-US" sz="1225" dirty="0"/>
          </a:p>
        </p:txBody>
      </p:sp>
      <p:pic>
        <p:nvPicPr>
          <p:cNvPr id="40" name="Image 1" descr="preencoded.png">
            <a:hlinkClick r:id="rId3" tooltip=""/>
          </p:cNvPr>
          <p:cNvPicPr>
            <a:picLocks noChangeAspect="1"/>
          </p:cNvPicPr>
          <p:nvPr/>
        </p:nvPicPr>
        <p:blipFill>
          <a:blip r:embed="rId2"/>
          <a:stretch>
            <a:fillRect/>
          </a:stretch>
        </p:blipFill>
        <p:spPr>
          <a:xfrm>
            <a:off x="6246138" y="5931337"/>
            <a:ext cx="2138363" cy="2833092"/>
          </a:xfrm>
          <a:prstGeom prst="rect">
            <a:avLst/>
          </a:prstGeom>
        </p:spPr>
      </p:pic>
      <p:pic>
        <p:nvPicPr>
          <p:cNvPr id="41" name="Image 2" descr="preencoded.png">
            <a:hlinkClick r:id="rId5" tooltip=""/>
          </p:cNvPr>
          <p:cNvPicPr>
            <a:picLocks noChangeAspect="1"/>
          </p:cNvPicPr>
          <p:nvPr/>
        </p:nvPicPr>
        <p:blipFill>
          <a:blip r:embed="rId4"/>
          <a:stretch>
            <a:fillRect/>
          </a:stretch>
        </p:blipFill>
        <p:spPr>
          <a:xfrm>
            <a:off x="8703112" y="5931337"/>
            <a:ext cx="2142173" cy="2833092"/>
          </a:xfrm>
          <a:prstGeom prst="rect">
            <a:avLst/>
          </a:prstGeom>
        </p:spPr>
      </p:pic>
      <p:pic>
        <p:nvPicPr>
          <p:cNvPr id="42" name="Image 3" descr="preencoded.png">
            <a:hlinkClick r:id="rId7" tooltip=""/>
          </p:cNvPr>
          <p:cNvPicPr>
            <a:picLocks noChangeAspect="1"/>
          </p:cNvPicPr>
          <p:nvPr/>
        </p:nvPicPr>
        <p:blipFill>
          <a:blip r:embed="rId6"/>
          <a:stretch>
            <a:fillRect/>
          </a:stretch>
        </p:blipFill>
        <p:spPr>
          <a:xfrm>
            <a:off x="12242153" y="7589520"/>
            <a:ext cx="2296807" cy="54864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sp>
        <p:nvSpPr>
          <p:cNvPr id="4" name="Text 1"/>
          <p:cNvSpPr/>
          <p:nvPr/>
        </p:nvSpPr>
        <p:spPr>
          <a:xfrm>
            <a:off x="2037993" y="2561034"/>
            <a:ext cx="6656784" cy="694373"/>
          </a:xfrm>
          <a:prstGeom prst="rect">
            <a:avLst/>
          </a:prstGeom>
          <a:noFill/>
          <a:ln/>
        </p:spPr>
        <p:txBody>
          <a:bodyPr wrap="none" rtlCol="0" anchor="t"/>
          <a:lstStyle/>
          <a:p>
            <a:pPr indent="0" marL="0">
              <a:lnSpc>
                <a:spcPts val="5468"/>
              </a:lnSpc>
              <a:buNone/>
            </a:pPr>
            <a:r>
              <a:rPr lang="en-US" sz="4374" b="1" dirty="0">
                <a:solidFill>
                  <a:srgbClr val="5B5F72"/>
                </a:solidFill>
                <a:latin typeface="Instrument Sans" pitchFamily="34" charset="0"/>
                <a:ea typeface="Instrument Sans" pitchFamily="34" charset="-122"/>
                <a:cs typeface="Instrument Sans" pitchFamily="34" charset="-120"/>
              </a:rPr>
              <a:t>Input and Output Devices</a:t>
            </a:r>
            <a:endParaRPr lang="en-US" sz="4374" dirty="0"/>
          </a:p>
        </p:txBody>
      </p:sp>
      <p:pic>
        <p:nvPicPr>
          <p:cNvPr id="5" name="Image 1" descr="preencoded.png">    </p:cNvPr>
          <p:cNvPicPr>
            <a:picLocks noChangeAspect="1"/>
          </p:cNvPicPr>
          <p:nvPr/>
        </p:nvPicPr>
        <p:blipFill>
          <a:blip r:embed="rId2"/>
          <a:stretch>
            <a:fillRect/>
          </a:stretch>
        </p:blipFill>
        <p:spPr>
          <a:xfrm>
            <a:off x="2037993" y="3699748"/>
            <a:ext cx="555427" cy="555427"/>
          </a:xfrm>
          <a:prstGeom prst="rect">
            <a:avLst/>
          </a:prstGeom>
        </p:spPr>
      </p:pic>
      <p:sp>
        <p:nvSpPr>
          <p:cNvPr id="6" name="Text 2"/>
          <p:cNvSpPr/>
          <p:nvPr/>
        </p:nvSpPr>
        <p:spPr>
          <a:xfrm>
            <a:off x="2037993" y="4477345"/>
            <a:ext cx="2777490" cy="347186"/>
          </a:xfrm>
          <a:prstGeom prst="rect">
            <a:avLst/>
          </a:prstGeom>
          <a:noFill/>
          <a:ln/>
        </p:spPr>
        <p:txBody>
          <a:bodyPr wrap="none" rtlCol="0" anchor="t"/>
          <a:lstStyle/>
          <a:p>
            <a:pPr algn="l" indent="0" marL="0">
              <a:lnSpc>
                <a:spcPts val="2734"/>
              </a:lnSpc>
              <a:buNone/>
            </a:pPr>
            <a:r>
              <a:rPr lang="en-US" sz="2187" b="1" dirty="0">
                <a:solidFill>
                  <a:srgbClr val="5B5F71"/>
                </a:solidFill>
                <a:latin typeface="Instrument Sans" pitchFamily="34" charset="0"/>
                <a:ea typeface="Instrument Sans" pitchFamily="34" charset="-122"/>
                <a:cs typeface="Instrument Sans" pitchFamily="34" charset="-120"/>
              </a:rPr>
              <a:t>Input Devices</a:t>
            </a:r>
            <a:endParaRPr lang="en-US" sz="2187" dirty="0"/>
          </a:p>
        </p:txBody>
      </p:sp>
      <p:sp>
        <p:nvSpPr>
          <p:cNvPr id="7" name="Text 3"/>
          <p:cNvSpPr/>
          <p:nvPr/>
        </p:nvSpPr>
        <p:spPr>
          <a:xfrm>
            <a:off x="2037993" y="4957763"/>
            <a:ext cx="5110520" cy="710803"/>
          </a:xfrm>
          <a:prstGeom prst="rect">
            <a:avLst/>
          </a:prstGeom>
          <a:noFill/>
          <a:ln/>
        </p:spPr>
        <p:txBody>
          <a:bodyPr wrap="square" rtlCol="0" anchor="t"/>
          <a:lstStyle/>
          <a:p>
            <a:pPr algn="l" indent="0" marL="0">
              <a:lnSpc>
                <a:spcPts val="2799"/>
              </a:lnSpc>
              <a:buNone/>
            </a:pPr>
            <a:r>
              <a:rPr lang="en-US" sz="1750" dirty="0">
                <a:solidFill>
                  <a:srgbClr val="5B5F71"/>
                </a:solidFill>
                <a:latin typeface="Instrument Sans" pitchFamily="34" charset="0"/>
                <a:ea typeface="Instrument Sans" pitchFamily="34" charset="-122"/>
                <a:cs typeface="Instrument Sans" pitchFamily="34" charset="-120"/>
              </a:rPr>
              <a:t>Keyboards, mice, and scanners allow us to interact with computers.</a:t>
            </a:r>
            <a:endParaRPr lang="en-US" sz="1750" dirty="0"/>
          </a:p>
        </p:txBody>
      </p:sp>
      <p:pic>
        <p:nvPicPr>
          <p:cNvPr id="8" name="Image 2" descr="preencoded.png">    </p:cNvPr>
          <p:cNvPicPr>
            <a:picLocks noChangeAspect="1"/>
          </p:cNvPicPr>
          <p:nvPr/>
        </p:nvPicPr>
        <p:blipFill>
          <a:blip r:embed="rId3"/>
          <a:stretch>
            <a:fillRect/>
          </a:stretch>
        </p:blipFill>
        <p:spPr>
          <a:xfrm>
            <a:off x="7481768" y="3699748"/>
            <a:ext cx="555427" cy="555427"/>
          </a:xfrm>
          <a:prstGeom prst="rect">
            <a:avLst/>
          </a:prstGeom>
        </p:spPr>
      </p:pic>
      <p:sp>
        <p:nvSpPr>
          <p:cNvPr id="9" name="Text 4"/>
          <p:cNvSpPr/>
          <p:nvPr/>
        </p:nvSpPr>
        <p:spPr>
          <a:xfrm>
            <a:off x="7481768" y="4477345"/>
            <a:ext cx="2777490" cy="347186"/>
          </a:xfrm>
          <a:prstGeom prst="rect">
            <a:avLst/>
          </a:prstGeom>
          <a:noFill/>
          <a:ln/>
        </p:spPr>
        <p:txBody>
          <a:bodyPr wrap="none" rtlCol="0" anchor="t"/>
          <a:lstStyle/>
          <a:p>
            <a:pPr algn="l" indent="0" marL="0">
              <a:lnSpc>
                <a:spcPts val="2734"/>
              </a:lnSpc>
              <a:buNone/>
            </a:pPr>
            <a:r>
              <a:rPr lang="en-US" sz="2187" b="1" dirty="0">
                <a:solidFill>
                  <a:srgbClr val="5B5F71"/>
                </a:solidFill>
                <a:latin typeface="Instrument Sans" pitchFamily="34" charset="0"/>
                <a:ea typeface="Instrument Sans" pitchFamily="34" charset="-122"/>
                <a:cs typeface="Instrument Sans" pitchFamily="34" charset="-120"/>
              </a:rPr>
              <a:t>Output Devices</a:t>
            </a:r>
            <a:endParaRPr lang="en-US" sz="2187" dirty="0"/>
          </a:p>
        </p:txBody>
      </p:sp>
      <p:sp>
        <p:nvSpPr>
          <p:cNvPr id="10" name="Text 5"/>
          <p:cNvSpPr/>
          <p:nvPr/>
        </p:nvSpPr>
        <p:spPr>
          <a:xfrm>
            <a:off x="7481768" y="4957763"/>
            <a:ext cx="5110639" cy="710803"/>
          </a:xfrm>
          <a:prstGeom prst="rect">
            <a:avLst/>
          </a:prstGeom>
          <a:noFill/>
          <a:ln/>
        </p:spPr>
        <p:txBody>
          <a:bodyPr wrap="square" rtlCol="0" anchor="t"/>
          <a:lstStyle/>
          <a:p>
            <a:pPr algn="l" indent="0" marL="0">
              <a:lnSpc>
                <a:spcPts val="2799"/>
              </a:lnSpc>
              <a:buNone/>
            </a:pPr>
            <a:r>
              <a:rPr lang="en-US" sz="1750" dirty="0">
                <a:solidFill>
                  <a:srgbClr val="5B5F71"/>
                </a:solidFill>
                <a:latin typeface="Instrument Sans" pitchFamily="34" charset="0"/>
                <a:ea typeface="Instrument Sans" pitchFamily="34" charset="-122"/>
                <a:cs typeface="Instrument Sans" pitchFamily="34" charset="-120"/>
              </a:rPr>
              <a:t>Monitors, printers, and speakers display the results of our work.</a:t>
            </a:r>
            <a:endParaRPr lang="en-US" sz="1750" dirty="0"/>
          </a:p>
        </p:txBody>
      </p:sp>
      <p:pic>
        <p:nvPicPr>
          <p:cNvPr id="11" name="Image 3" descr="preencoded.png">
            <a:hlinkClick r:id="rId5" tooltip=""/>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sp>
        <p:nvSpPr>
          <p:cNvPr id="4" name="Text 1"/>
          <p:cNvSpPr/>
          <p:nvPr/>
        </p:nvSpPr>
        <p:spPr>
          <a:xfrm>
            <a:off x="2037993" y="1354336"/>
            <a:ext cx="5554980" cy="694373"/>
          </a:xfrm>
          <a:prstGeom prst="rect">
            <a:avLst/>
          </a:prstGeom>
          <a:noFill/>
          <a:ln/>
        </p:spPr>
        <p:txBody>
          <a:bodyPr wrap="none" rtlCol="0" anchor="t"/>
          <a:lstStyle/>
          <a:p>
            <a:pPr indent="0" marL="0">
              <a:lnSpc>
                <a:spcPts val="5468"/>
              </a:lnSpc>
              <a:buNone/>
            </a:pPr>
            <a:r>
              <a:rPr lang="en-US" sz="4374" b="1" dirty="0">
                <a:solidFill>
                  <a:srgbClr val="5B5F72"/>
                </a:solidFill>
                <a:latin typeface="Instrument Sans" pitchFamily="34" charset="0"/>
                <a:ea typeface="Instrument Sans" pitchFamily="34" charset="-122"/>
                <a:cs typeface="Instrument Sans" pitchFamily="34" charset="-120"/>
              </a:rPr>
              <a:t>Buying a PC</a:t>
            </a:r>
            <a:endParaRPr lang="en-US" sz="4374" dirty="0"/>
          </a:p>
        </p:txBody>
      </p:sp>
      <p:sp>
        <p:nvSpPr>
          <p:cNvPr id="5" name="Shape 2"/>
          <p:cNvSpPr/>
          <p:nvPr/>
        </p:nvSpPr>
        <p:spPr>
          <a:xfrm>
            <a:off x="2037993" y="4684157"/>
            <a:ext cx="10554414" cy="44410"/>
          </a:xfrm>
          <a:prstGeom prst="roundRect">
            <a:avLst>
              <a:gd name="adj" fmla="val 225151"/>
            </a:avLst>
          </a:prstGeom>
          <a:solidFill>
            <a:srgbClr val="C9CACE"/>
          </a:solidFill>
          <a:ln/>
        </p:spPr>
      </p:sp>
      <p:sp>
        <p:nvSpPr>
          <p:cNvPr id="6" name="Shape 3"/>
          <p:cNvSpPr/>
          <p:nvPr/>
        </p:nvSpPr>
        <p:spPr>
          <a:xfrm>
            <a:off x="4059972" y="3906560"/>
            <a:ext cx="44410" cy="777597"/>
          </a:xfrm>
          <a:prstGeom prst="roundRect">
            <a:avLst>
              <a:gd name="adj" fmla="val 225151"/>
            </a:avLst>
          </a:prstGeom>
          <a:solidFill>
            <a:srgbClr val="C9CACE"/>
          </a:solidFill>
          <a:ln/>
        </p:spPr>
      </p:sp>
      <p:sp>
        <p:nvSpPr>
          <p:cNvPr id="7" name="Shape 4"/>
          <p:cNvSpPr/>
          <p:nvPr/>
        </p:nvSpPr>
        <p:spPr>
          <a:xfrm>
            <a:off x="3832265" y="4434245"/>
            <a:ext cx="499943" cy="499943"/>
          </a:xfrm>
          <a:prstGeom prst="roundRect">
            <a:avLst>
              <a:gd name="adj" fmla="val 20000"/>
            </a:avLst>
          </a:prstGeom>
          <a:solidFill>
            <a:srgbClr val="E3E4E8"/>
          </a:solidFill>
          <a:ln w="7620">
            <a:solidFill>
              <a:srgbClr val="C9CACE"/>
            </a:solidFill>
            <a:prstDash val="solid"/>
          </a:ln>
        </p:spPr>
      </p:sp>
      <p:sp>
        <p:nvSpPr>
          <p:cNvPr id="8" name="Text 5"/>
          <p:cNvSpPr/>
          <p:nvPr/>
        </p:nvSpPr>
        <p:spPr>
          <a:xfrm>
            <a:off x="4017645" y="4475917"/>
            <a:ext cx="129064" cy="416481"/>
          </a:xfrm>
          <a:prstGeom prst="rect">
            <a:avLst/>
          </a:prstGeom>
          <a:noFill/>
          <a:ln/>
        </p:spPr>
        <p:txBody>
          <a:bodyPr wrap="none" rtlCol="0" anchor="t"/>
          <a:lstStyle/>
          <a:p>
            <a:pPr algn="ctr" indent="0" marL="0">
              <a:lnSpc>
                <a:spcPts val="3281"/>
              </a:lnSpc>
              <a:buNone/>
            </a:pPr>
            <a:r>
              <a:rPr lang="en-US" sz="2624" b="1" dirty="0">
                <a:solidFill>
                  <a:srgbClr val="5B5F71"/>
                </a:solidFill>
                <a:latin typeface="Instrument Sans" pitchFamily="34" charset="0"/>
                <a:ea typeface="Instrument Sans" pitchFamily="34" charset="-122"/>
                <a:cs typeface="Instrument Sans" pitchFamily="34" charset="-120"/>
              </a:rPr>
              <a:t>1</a:t>
            </a:r>
            <a:endParaRPr lang="en-US" sz="2624" dirty="0"/>
          </a:p>
        </p:txBody>
      </p:sp>
      <p:sp>
        <p:nvSpPr>
          <p:cNvPr id="9" name="Text 6"/>
          <p:cNvSpPr/>
          <p:nvPr/>
        </p:nvSpPr>
        <p:spPr>
          <a:xfrm>
            <a:off x="2693432" y="2493050"/>
            <a:ext cx="2777490" cy="347186"/>
          </a:xfrm>
          <a:prstGeom prst="rect">
            <a:avLst/>
          </a:prstGeom>
          <a:noFill/>
          <a:ln/>
        </p:spPr>
        <p:txBody>
          <a:bodyPr wrap="none" rtlCol="0" anchor="t"/>
          <a:lstStyle/>
          <a:p>
            <a:pPr algn="ctr" indent="0" marL="0">
              <a:lnSpc>
                <a:spcPts val="2734"/>
              </a:lnSpc>
              <a:buNone/>
            </a:pPr>
            <a:r>
              <a:rPr lang="en-US" sz="2187" b="1" dirty="0">
                <a:solidFill>
                  <a:srgbClr val="5B5F71"/>
                </a:solidFill>
                <a:latin typeface="Instrument Sans" pitchFamily="34" charset="0"/>
                <a:ea typeface="Instrument Sans" pitchFamily="34" charset="-122"/>
                <a:cs typeface="Instrument Sans" pitchFamily="34" charset="-120"/>
              </a:rPr>
              <a:t>Assess Needs</a:t>
            </a:r>
            <a:endParaRPr lang="en-US" sz="2187" dirty="0"/>
          </a:p>
        </p:txBody>
      </p:sp>
      <p:sp>
        <p:nvSpPr>
          <p:cNvPr id="10" name="Text 7"/>
          <p:cNvSpPr/>
          <p:nvPr/>
        </p:nvSpPr>
        <p:spPr>
          <a:xfrm>
            <a:off x="2260163" y="2973467"/>
            <a:ext cx="3644027" cy="710803"/>
          </a:xfrm>
          <a:prstGeom prst="rect">
            <a:avLst/>
          </a:prstGeom>
          <a:noFill/>
          <a:ln/>
        </p:spPr>
        <p:txBody>
          <a:bodyPr wrap="square" rtlCol="0" anchor="t"/>
          <a:lstStyle/>
          <a:p>
            <a:pPr algn="ctr" indent="0" marL="0">
              <a:lnSpc>
                <a:spcPts val="2799"/>
              </a:lnSpc>
              <a:buNone/>
            </a:pPr>
            <a:r>
              <a:rPr lang="en-US" sz="1750" dirty="0">
                <a:solidFill>
                  <a:srgbClr val="5B5F71"/>
                </a:solidFill>
                <a:latin typeface="Instrument Sans" pitchFamily="34" charset="0"/>
                <a:ea typeface="Instrument Sans" pitchFamily="34" charset="-122"/>
                <a:cs typeface="Instrument Sans" pitchFamily="34" charset="-120"/>
              </a:rPr>
              <a:t>Determine the purpose and set a budget for your PC.</a:t>
            </a:r>
            <a:endParaRPr lang="en-US" sz="1750" dirty="0"/>
          </a:p>
        </p:txBody>
      </p:sp>
      <p:sp>
        <p:nvSpPr>
          <p:cNvPr id="11" name="Shape 8"/>
          <p:cNvSpPr/>
          <p:nvPr/>
        </p:nvSpPr>
        <p:spPr>
          <a:xfrm>
            <a:off x="6215241" y="4684157"/>
            <a:ext cx="44410" cy="777597"/>
          </a:xfrm>
          <a:prstGeom prst="roundRect">
            <a:avLst>
              <a:gd name="adj" fmla="val 225151"/>
            </a:avLst>
          </a:prstGeom>
          <a:solidFill>
            <a:srgbClr val="C9CACE"/>
          </a:solidFill>
          <a:ln/>
        </p:spPr>
      </p:sp>
      <p:sp>
        <p:nvSpPr>
          <p:cNvPr id="12" name="Shape 9"/>
          <p:cNvSpPr/>
          <p:nvPr/>
        </p:nvSpPr>
        <p:spPr>
          <a:xfrm>
            <a:off x="5987534" y="4434245"/>
            <a:ext cx="499943" cy="499943"/>
          </a:xfrm>
          <a:prstGeom prst="roundRect">
            <a:avLst>
              <a:gd name="adj" fmla="val 20000"/>
            </a:avLst>
          </a:prstGeom>
          <a:solidFill>
            <a:srgbClr val="E3E4E8"/>
          </a:solidFill>
          <a:ln w="7620">
            <a:solidFill>
              <a:srgbClr val="C9CACE"/>
            </a:solidFill>
            <a:prstDash val="solid"/>
          </a:ln>
        </p:spPr>
      </p:sp>
      <p:sp>
        <p:nvSpPr>
          <p:cNvPr id="13" name="Text 10"/>
          <p:cNvSpPr/>
          <p:nvPr/>
        </p:nvSpPr>
        <p:spPr>
          <a:xfrm>
            <a:off x="6144578" y="4475917"/>
            <a:ext cx="185738" cy="416481"/>
          </a:xfrm>
          <a:prstGeom prst="rect">
            <a:avLst/>
          </a:prstGeom>
          <a:noFill/>
          <a:ln/>
        </p:spPr>
        <p:txBody>
          <a:bodyPr wrap="none" rtlCol="0" anchor="t"/>
          <a:lstStyle/>
          <a:p>
            <a:pPr algn="ctr" indent="0" marL="0">
              <a:lnSpc>
                <a:spcPts val="3281"/>
              </a:lnSpc>
              <a:buNone/>
            </a:pPr>
            <a:r>
              <a:rPr lang="en-US" sz="2624" b="1" dirty="0">
                <a:solidFill>
                  <a:srgbClr val="5B5F71"/>
                </a:solidFill>
                <a:latin typeface="Instrument Sans" pitchFamily="34" charset="0"/>
                <a:ea typeface="Instrument Sans" pitchFamily="34" charset="-122"/>
                <a:cs typeface="Instrument Sans" pitchFamily="34" charset="-120"/>
              </a:rPr>
              <a:t>2</a:t>
            </a:r>
            <a:endParaRPr lang="en-US" sz="2624" dirty="0"/>
          </a:p>
        </p:txBody>
      </p:sp>
      <p:sp>
        <p:nvSpPr>
          <p:cNvPr id="14" name="Text 11"/>
          <p:cNvSpPr/>
          <p:nvPr/>
        </p:nvSpPr>
        <p:spPr>
          <a:xfrm>
            <a:off x="4848701" y="5684044"/>
            <a:ext cx="2777490" cy="347186"/>
          </a:xfrm>
          <a:prstGeom prst="rect">
            <a:avLst/>
          </a:prstGeom>
          <a:noFill/>
          <a:ln/>
        </p:spPr>
        <p:txBody>
          <a:bodyPr wrap="none" rtlCol="0" anchor="t"/>
          <a:lstStyle/>
          <a:p>
            <a:pPr algn="ctr" indent="0" marL="0">
              <a:lnSpc>
                <a:spcPts val="2734"/>
              </a:lnSpc>
              <a:buNone/>
            </a:pPr>
            <a:r>
              <a:rPr lang="en-US" sz="2187" b="1" dirty="0">
                <a:solidFill>
                  <a:srgbClr val="5B5F71"/>
                </a:solidFill>
                <a:latin typeface="Instrument Sans" pitchFamily="34" charset="0"/>
                <a:ea typeface="Instrument Sans" pitchFamily="34" charset="-122"/>
                <a:cs typeface="Instrument Sans" pitchFamily="34" charset="-120"/>
              </a:rPr>
              <a:t>Choose CPU</a:t>
            </a:r>
            <a:endParaRPr lang="en-US" sz="2187" dirty="0"/>
          </a:p>
        </p:txBody>
      </p:sp>
      <p:sp>
        <p:nvSpPr>
          <p:cNvPr id="15" name="Text 12"/>
          <p:cNvSpPr/>
          <p:nvPr/>
        </p:nvSpPr>
        <p:spPr>
          <a:xfrm>
            <a:off x="4415433" y="6164461"/>
            <a:ext cx="3644146" cy="710803"/>
          </a:xfrm>
          <a:prstGeom prst="rect">
            <a:avLst/>
          </a:prstGeom>
          <a:noFill/>
          <a:ln/>
        </p:spPr>
        <p:txBody>
          <a:bodyPr wrap="square" rtlCol="0" anchor="t"/>
          <a:lstStyle/>
          <a:p>
            <a:pPr algn="ctr" indent="0" marL="0">
              <a:lnSpc>
                <a:spcPts val="2799"/>
              </a:lnSpc>
              <a:buNone/>
            </a:pPr>
            <a:r>
              <a:rPr lang="en-US" sz="1750" dirty="0">
                <a:solidFill>
                  <a:srgbClr val="5B5F71"/>
                </a:solidFill>
                <a:latin typeface="Instrument Sans" pitchFamily="34" charset="0"/>
                <a:ea typeface="Instrument Sans" pitchFamily="34" charset="-122"/>
                <a:cs typeface="Instrument Sans" pitchFamily="34" charset="-120"/>
              </a:rPr>
              <a:t>Select a CPU based on your performance requirements.</a:t>
            </a:r>
            <a:endParaRPr lang="en-US" sz="1750" dirty="0"/>
          </a:p>
        </p:txBody>
      </p:sp>
      <p:sp>
        <p:nvSpPr>
          <p:cNvPr id="16" name="Shape 13"/>
          <p:cNvSpPr/>
          <p:nvPr/>
        </p:nvSpPr>
        <p:spPr>
          <a:xfrm>
            <a:off x="8370510" y="3906560"/>
            <a:ext cx="44410" cy="777597"/>
          </a:xfrm>
          <a:prstGeom prst="roundRect">
            <a:avLst>
              <a:gd name="adj" fmla="val 225151"/>
            </a:avLst>
          </a:prstGeom>
          <a:solidFill>
            <a:srgbClr val="C9CACE"/>
          </a:solidFill>
          <a:ln/>
        </p:spPr>
      </p:sp>
      <p:sp>
        <p:nvSpPr>
          <p:cNvPr id="17" name="Shape 14"/>
          <p:cNvSpPr/>
          <p:nvPr/>
        </p:nvSpPr>
        <p:spPr>
          <a:xfrm>
            <a:off x="8142803" y="4434245"/>
            <a:ext cx="499943" cy="499943"/>
          </a:xfrm>
          <a:prstGeom prst="roundRect">
            <a:avLst>
              <a:gd name="adj" fmla="val 20000"/>
            </a:avLst>
          </a:prstGeom>
          <a:solidFill>
            <a:srgbClr val="E3E4E8"/>
          </a:solidFill>
          <a:ln w="7620">
            <a:solidFill>
              <a:srgbClr val="C9CACE"/>
            </a:solidFill>
            <a:prstDash val="solid"/>
          </a:ln>
        </p:spPr>
      </p:sp>
      <p:sp>
        <p:nvSpPr>
          <p:cNvPr id="18" name="Text 15"/>
          <p:cNvSpPr/>
          <p:nvPr/>
        </p:nvSpPr>
        <p:spPr>
          <a:xfrm>
            <a:off x="8296275" y="4475917"/>
            <a:ext cx="193000" cy="416481"/>
          </a:xfrm>
          <a:prstGeom prst="rect">
            <a:avLst/>
          </a:prstGeom>
          <a:noFill/>
          <a:ln/>
        </p:spPr>
        <p:txBody>
          <a:bodyPr wrap="none" rtlCol="0" anchor="t"/>
          <a:lstStyle/>
          <a:p>
            <a:pPr algn="ctr" indent="0" marL="0">
              <a:lnSpc>
                <a:spcPts val="3281"/>
              </a:lnSpc>
              <a:buNone/>
            </a:pPr>
            <a:r>
              <a:rPr lang="en-US" sz="2624" b="1" dirty="0">
                <a:solidFill>
                  <a:srgbClr val="5B5F71"/>
                </a:solidFill>
                <a:latin typeface="Instrument Sans" pitchFamily="34" charset="0"/>
                <a:ea typeface="Instrument Sans" pitchFamily="34" charset="-122"/>
                <a:cs typeface="Instrument Sans" pitchFamily="34" charset="-120"/>
              </a:rPr>
              <a:t>3</a:t>
            </a:r>
            <a:endParaRPr lang="en-US" sz="2624" dirty="0"/>
          </a:p>
        </p:txBody>
      </p:sp>
      <p:sp>
        <p:nvSpPr>
          <p:cNvPr id="19" name="Text 16"/>
          <p:cNvSpPr/>
          <p:nvPr/>
        </p:nvSpPr>
        <p:spPr>
          <a:xfrm>
            <a:off x="7003971" y="2493050"/>
            <a:ext cx="2777490" cy="347186"/>
          </a:xfrm>
          <a:prstGeom prst="rect">
            <a:avLst/>
          </a:prstGeom>
          <a:noFill/>
          <a:ln/>
        </p:spPr>
        <p:txBody>
          <a:bodyPr wrap="none" rtlCol="0" anchor="t"/>
          <a:lstStyle/>
          <a:p>
            <a:pPr algn="ctr" indent="0" marL="0">
              <a:lnSpc>
                <a:spcPts val="2734"/>
              </a:lnSpc>
              <a:buNone/>
            </a:pPr>
            <a:r>
              <a:rPr lang="en-US" sz="2187" b="1" dirty="0">
                <a:solidFill>
                  <a:srgbClr val="5B5F71"/>
                </a:solidFill>
                <a:latin typeface="Instrument Sans" pitchFamily="34" charset="0"/>
                <a:ea typeface="Instrument Sans" pitchFamily="34" charset="-122"/>
                <a:cs typeface="Instrument Sans" pitchFamily="34" charset="-120"/>
              </a:rPr>
              <a:t>Select RAM</a:t>
            </a:r>
            <a:endParaRPr lang="en-US" sz="2187" dirty="0"/>
          </a:p>
        </p:txBody>
      </p:sp>
      <p:sp>
        <p:nvSpPr>
          <p:cNvPr id="20" name="Text 17"/>
          <p:cNvSpPr/>
          <p:nvPr/>
        </p:nvSpPr>
        <p:spPr>
          <a:xfrm>
            <a:off x="6570702" y="2973467"/>
            <a:ext cx="3644146" cy="710803"/>
          </a:xfrm>
          <a:prstGeom prst="rect">
            <a:avLst/>
          </a:prstGeom>
          <a:noFill/>
          <a:ln/>
        </p:spPr>
        <p:txBody>
          <a:bodyPr wrap="square" rtlCol="0" anchor="t"/>
          <a:lstStyle/>
          <a:p>
            <a:pPr algn="ctr" indent="0" marL="0">
              <a:lnSpc>
                <a:spcPts val="2799"/>
              </a:lnSpc>
              <a:buNone/>
            </a:pPr>
            <a:r>
              <a:rPr lang="en-US" sz="1750" dirty="0">
                <a:solidFill>
                  <a:srgbClr val="5B5F71"/>
                </a:solidFill>
                <a:latin typeface="Instrument Sans" pitchFamily="34" charset="0"/>
                <a:ea typeface="Instrument Sans" pitchFamily="34" charset="-122"/>
                <a:cs typeface="Instrument Sans" pitchFamily="34" charset="-120"/>
              </a:rPr>
              <a:t>More RAM enables better multitasking and performance.</a:t>
            </a:r>
            <a:endParaRPr lang="en-US" sz="1750" dirty="0"/>
          </a:p>
        </p:txBody>
      </p:sp>
      <p:sp>
        <p:nvSpPr>
          <p:cNvPr id="21" name="Shape 18"/>
          <p:cNvSpPr/>
          <p:nvPr/>
        </p:nvSpPr>
        <p:spPr>
          <a:xfrm>
            <a:off x="10525899" y="4684157"/>
            <a:ext cx="44410" cy="777597"/>
          </a:xfrm>
          <a:prstGeom prst="roundRect">
            <a:avLst>
              <a:gd name="adj" fmla="val 225151"/>
            </a:avLst>
          </a:prstGeom>
          <a:solidFill>
            <a:srgbClr val="C9CACE"/>
          </a:solidFill>
          <a:ln/>
        </p:spPr>
      </p:sp>
      <p:sp>
        <p:nvSpPr>
          <p:cNvPr id="22" name="Shape 19"/>
          <p:cNvSpPr/>
          <p:nvPr/>
        </p:nvSpPr>
        <p:spPr>
          <a:xfrm>
            <a:off x="10298192" y="4434245"/>
            <a:ext cx="499943" cy="499943"/>
          </a:xfrm>
          <a:prstGeom prst="roundRect">
            <a:avLst>
              <a:gd name="adj" fmla="val 20000"/>
            </a:avLst>
          </a:prstGeom>
          <a:solidFill>
            <a:srgbClr val="E3E4E8"/>
          </a:solidFill>
          <a:ln w="7620">
            <a:solidFill>
              <a:srgbClr val="C9CACE"/>
            </a:solidFill>
            <a:prstDash val="solid"/>
          </a:ln>
        </p:spPr>
      </p:sp>
      <p:sp>
        <p:nvSpPr>
          <p:cNvPr id="23" name="Text 20"/>
          <p:cNvSpPr/>
          <p:nvPr/>
        </p:nvSpPr>
        <p:spPr>
          <a:xfrm>
            <a:off x="10445591" y="4475917"/>
            <a:ext cx="205026" cy="416481"/>
          </a:xfrm>
          <a:prstGeom prst="rect">
            <a:avLst/>
          </a:prstGeom>
          <a:noFill/>
          <a:ln/>
        </p:spPr>
        <p:txBody>
          <a:bodyPr wrap="none" rtlCol="0" anchor="t"/>
          <a:lstStyle/>
          <a:p>
            <a:pPr algn="ctr" indent="0" marL="0">
              <a:lnSpc>
                <a:spcPts val="3281"/>
              </a:lnSpc>
              <a:buNone/>
            </a:pPr>
            <a:r>
              <a:rPr lang="en-US" sz="2624" b="1" dirty="0">
                <a:solidFill>
                  <a:srgbClr val="5B5F71"/>
                </a:solidFill>
                <a:latin typeface="Instrument Sans" pitchFamily="34" charset="0"/>
                <a:ea typeface="Instrument Sans" pitchFamily="34" charset="-122"/>
                <a:cs typeface="Instrument Sans" pitchFamily="34" charset="-120"/>
              </a:rPr>
              <a:t>4</a:t>
            </a:r>
            <a:endParaRPr lang="en-US" sz="2624" dirty="0"/>
          </a:p>
        </p:txBody>
      </p:sp>
      <p:sp>
        <p:nvSpPr>
          <p:cNvPr id="24" name="Text 21"/>
          <p:cNvSpPr/>
          <p:nvPr/>
        </p:nvSpPr>
        <p:spPr>
          <a:xfrm>
            <a:off x="9159359" y="5684044"/>
            <a:ext cx="2777490" cy="347186"/>
          </a:xfrm>
          <a:prstGeom prst="rect">
            <a:avLst/>
          </a:prstGeom>
          <a:noFill/>
          <a:ln/>
        </p:spPr>
        <p:txBody>
          <a:bodyPr wrap="none" rtlCol="0" anchor="t"/>
          <a:lstStyle/>
          <a:p>
            <a:pPr algn="ctr" indent="0" marL="0">
              <a:lnSpc>
                <a:spcPts val="2734"/>
              </a:lnSpc>
              <a:buNone/>
            </a:pPr>
            <a:r>
              <a:rPr lang="en-US" sz="2187" b="1" dirty="0">
                <a:solidFill>
                  <a:srgbClr val="5B5F71"/>
                </a:solidFill>
                <a:latin typeface="Instrument Sans" pitchFamily="34" charset="0"/>
                <a:ea typeface="Instrument Sans" pitchFamily="34" charset="-122"/>
                <a:cs typeface="Instrument Sans" pitchFamily="34" charset="-120"/>
              </a:rPr>
              <a:t>Decide on Storage</a:t>
            </a:r>
            <a:endParaRPr lang="en-US" sz="2187" dirty="0"/>
          </a:p>
        </p:txBody>
      </p:sp>
      <p:sp>
        <p:nvSpPr>
          <p:cNvPr id="25" name="Text 22"/>
          <p:cNvSpPr/>
          <p:nvPr/>
        </p:nvSpPr>
        <p:spPr>
          <a:xfrm>
            <a:off x="8726091" y="6164461"/>
            <a:ext cx="3644146" cy="710803"/>
          </a:xfrm>
          <a:prstGeom prst="rect">
            <a:avLst/>
          </a:prstGeom>
          <a:noFill/>
          <a:ln/>
        </p:spPr>
        <p:txBody>
          <a:bodyPr wrap="square" rtlCol="0" anchor="t"/>
          <a:lstStyle/>
          <a:p>
            <a:pPr algn="ctr" indent="0" marL="0">
              <a:lnSpc>
                <a:spcPts val="2799"/>
              </a:lnSpc>
              <a:buNone/>
            </a:pPr>
            <a:r>
              <a:rPr lang="en-US" sz="1750" dirty="0">
                <a:solidFill>
                  <a:srgbClr val="5B5F71"/>
                </a:solidFill>
                <a:latin typeface="Instrument Sans" pitchFamily="34" charset="0"/>
                <a:ea typeface="Instrument Sans" pitchFamily="34" charset="-122"/>
                <a:cs typeface="Instrument Sans" pitchFamily="34" charset="-120"/>
              </a:rPr>
              <a:t>Balance speed (SSD) and capacity (HDD) for your needs.</a:t>
            </a:r>
            <a:endParaRPr lang="en-US" sz="1750" dirty="0"/>
          </a:p>
        </p:txBody>
      </p:sp>
      <p:pic>
        <p:nvPicPr>
          <p:cNvPr id="26"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sp>
        <p:nvSpPr>
          <p:cNvPr id="4" name="Text 1"/>
          <p:cNvSpPr/>
          <p:nvPr/>
        </p:nvSpPr>
        <p:spPr>
          <a:xfrm>
            <a:off x="2037993" y="1354336"/>
            <a:ext cx="5918716" cy="694373"/>
          </a:xfrm>
          <a:prstGeom prst="rect">
            <a:avLst/>
          </a:prstGeom>
          <a:noFill/>
          <a:ln/>
        </p:spPr>
        <p:txBody>
          <a:bodyPr wrap="none" rtlCol="0" anchor="t"/>
          <a:lstStyle/>
          <a:p>
            <a:pPr indent="0" marL="0">
              <a:lnSpc>
                <a:spcPts val="5468"/>
              </a:lnSpc>
              <a:buNone/>
            </a:pPr>
            <a:r>
              <a:rPr lang="en-US" sz="4374" b="1" dirty="0">
                <a:solidFill>
                  <a:srgbClr val="5B5F72"/>
                </a:solidFill>
                <a:latin typeface="Instrument Sans" pitchFamily="34" charset="0"/>
                <a:ea typeface="Instrument Sans" pitchFamily="34" charset="-122"/>
                <a:cs typeface="Instrument Sans" pitchFamily="34" charset="-120"/>
              </a:rPr>
              <a:t>Buying a Mobile Phone</a:t>
            </a:r>
            <a:endParaRPr lang="en-US" sz="4374" dirty="0"/>
          </a:p>
        </p:txBody>
      </p:sp>
      <p:sp>
        <p:nvSpPr>
          <p:cNvPr id="5" name="Shape 2"/>
          <p:cNvSpPr/>
          <p:nvPr/>
        </p:nvSpPr>
        <p:spPr>
          <a:xfrm>
            <a:off x="2037993" y="4684157"/>
            <a:ext cx="10554414" cy="44410"/>
          </a:xfrm>
          <a:prstGeom prst="roundRect">
            <a:avLst>
              <a:gd name="adj" fmla="val 225151"/>
            </a:avLst>
          </a:prstGeom>
          <a:solidFill>
            <a:srgbClr val="C9CACE"/>
          </a:solidFill>
          <a:ln/>
        </p:spPr>
      </p:sp>
      <p:sp>
        <p:nvSpPr>
          <p:cNvPr id="6" name="Shape 3"/>
          <p:cNvSpPr/>
          <p:nvPr/>
        </p:nvSpPr>
        <p:spPr>
          <a:xfrm>
            <a:off x="4059972" y="3906560"/>
            <a:ext cx="44410" cy="777597"/>
          </a:xfrm>
          <a:prstGeom prst="roundRect">
            <a:avLst>
              <a:gd name="adj" fmla="val 225151"/>
            </a:avLst>
          </a:prstGeom>
          <a:solidFill>
            <a:srgbClr val="C9CACE"/>
          </a:solidFill>
          <a:ln/>
        </p:spPr>
      </p:sp>
      <p:sp>
        <p:nvSpPr>
          <p:cNvPr id="7" name="Shape 4"/>
          <p:cNvSpPr/>
          <p:nvPr/>
        </p:nvSpPr>
        <p:spPr>
          <a:xfrm>
            <a:off x="3832265" y="4434245"/>
            <a:ext cx="499943" cy="499943"/>
          </a:xfrm>
          <a:prstGeom prst="roundRect">
            <a:avLst>
              <a:gd name="adj" fmla="val 20000"/>
            </a:avLst>
          </a:prstGeom>
          <a:solidFill>
            <a:srgbClr val="E3E4E8"/>
          </a:solidFill>
          <a:ln w="7620">
            <a:solidFill>
              <a:srgbClr val="C9CACE"/>
            </a:solidFill>
            <a:prstDash val="solid"/>
          </a:ln>
        </p:spPr>
      </p:sp>
      <p:sp>
        <p:nvSpPr>
          <p:cNvPr id="8" name="Text 5"/>
          <p:cNvSpPr/>
          <p:nvPr/>
        </p:nvSpPr>
        <p:spPr>
          <a:xfrm>
            <a:off x="4017645" y="4475917"/>
            <a:ext cx="129064" cy="416481"/>
          </a:xfrm>
          <a:prstGeom prst="rect">
            <a:avLst/>
          </a:prstGeom>
          <a:noFill/>
          <a:ln/>
        </p:spPr>
        <p:txBody>
          <a:bodyPr wrap="none" rtlCol="0" anchor="t"/>
          <a:lstStyle/>
          <a:p>
            <a:pPr algn="ctr" indent="0" marL="0">
              <a:lnSpc>
                <a:spcPts val="3281"/>
              </a:lnSpc>
              <a:buNone/>
            </a:pPr>
            <a:r>
              <a:rPr lang="en-US" sz="2624" b="1" dirty="0">
                <a:solidFill>
                  <a:srgbClr val="5B5F71"/>
                </a:solidFill>
                <a:latin typeface="Instrument Sans" pitchFamily="34" charset="0"/>
                <a:ea typeface="Instrument Sans" pitchFamily="34" charset="-122"/>
                <a:cs typeface="Instrument Sans" pitchFamily="34" charset="-120"/>
              </a:rPr>
              <a:t>1</a:t>
            </a:r>
            <a:endParaRPr lang="en-US" sz="2624" dirty="0"/>
          </a:p>
        </p:txBody>
      </p:sp>
      <p:sp>
        <p:nvSpPr>
          <p:cNvPr id="9" name="Text 6"/>
          <p:cNvSpPr/>
          <p:nvPr/>
        </p:nvSpPr>
        <p:spPr>
          <a:xfrm>
            <a:off x="2693432" y="2493050"/>
            <a:ext cx="2777490" cy="347186"/>
          </a:xfrm>
          <a:prstGeom prst="rect">
            <a:avLst/>
          </a:prstGeom>
          <a:noFill/>
          <a:ln/>
        </p:spPr>
        <p:txBody>
          <a:bodyPr wrap="none" rtlCol="0" anchor="t"/>
          <a:lstStyle/>
          <a:p>
            <a:pPr algn="ctr" indent="0" marL="0">
              <a:lnSpc>
                <a:spcPts val="2734"/>
              </a:lnSpc>
              <a:buNone/>
            </a:pPr>
            <a:r>
              <a:rPr lang="en-US" sz="2187" b="1" dirty="0">
                <a:solidFill>
                  <a:srgbClr val="5B5F71"/>
                </a:solidFill>
                <a:latin typeface="Instrument Sans" pitchFamily="34" charset="0"/>
                <a:ea typeface="Instrument Sans" pitchFamily="34" charset="-122"/>
                <a:cs typeface="Instrument Sans" pitchFamily="34" charset="-120"/>
              </a:rPr>
              <a:t>Assess Needs</a:t>
            </a:r>
            <a:endParaRPr lang="en-US" sz="2187" dirty="0"/>
          </a:p>
        </p:txBody>
      </p:sp>
      <p:sp>
        <p:nvSpPr>
          <p:cNvPr id="10" name="Text 7"/>
          <p:cNvSpPr/>
          <p:nvPr/>
        </p:nvSpPr>
        <p:spPr>
          <a:xfrm>
            <a:off x="2260163" y="2973467"/>
            <a:ext cx="3644027" cy="710803"/>
          </a:xfrm>
          <a:prstGeom prst="rect">
            <a:avLst/>
          </a:prstGeom>
          <a:noFill/>
          <a:ln/>
        </p:spPr>
        <p:txBody>
          <a:bodyPr wrap="square" rtlCol="0" anchor="t"/>
          <a:lstStyle/>
          <a:p>
            <a:pPr algn="ctr" indent="0" marL="0">
              <a:lnSpc>
                <a:spcPts val="2799"/>
              </a:lnSpc>
              <a:buNone/>
            </a:pPr>
            <a:r>
              <a:rPr lang="en-US" sz="1750" dirty="0">
                <a:solidFill>
                  <a:srgbClr val="5B5F71"/>
                </a:solidFill>
                <a:latin typeface="Instrument Sans" pitchFamily="34" charset="0"/>
                <a:ea typeface="Instrument Sans" pitchFamily="34" charset="-122"/>
                <a:cs typeface="Instrument Sans" pitchFamily="34" charset="-120"/>
              </a:rPr>
              <a:t>Determine the primary uses and set a budget for your phone.</a:t>
            </a:r>
            <a:endParaRPr lang="en-US" sz="1750" dirty="0"/>
          </a:p>
        </p:txBody>
      </p:sp>
      <p:sp>
        <p:nvSpPr>
          <p:cNvPr id="11" name="Shape 8"/>
          <p:cNvSpPr/>
          <p:nvPr/>
        </p:nvSpPr>
        <p:spPr>
          <a:xfrm>
            <a:off x="6215241" y="4684157"/>
            <a:ext cx="44410" cy="777597"/>
          </a:xfrm>
          <a:prstGeom prst="roundRect">
            <a:avLst>
              <a:gd name="adj" fmla="val 225151"/>
            </a:avLst>
          </a:prstGeom>
          <a:solidFill>
            <a:srgbClr val="C9CACE"/>
          </a:solidFill>
          <a:ln/>
        </p:spPr>
      </p:sp>
      <p:sp>
        <p:nvSpPr>
          <p:cNvPr id="12" name="Shape 9"/>
          <p:cNvSpPr/>
          <p:nvPr/>
        </p:nvSpPr>
        <p:spPr>
          <a:xfrm>
            <a:off x="5987534" y="4434245"/>
            <a:ext cx="499943" cy="499943"/>
          </a:xfrm>
          <a:prstGeom prst="roundRect">
            <a:avLst>
              <a:gd name="adj" fmla="val 20000"/>
            </a:avLst>
          </a:prstGeom>
          <a:solidFill>
            <a:srgbClr val="E3E4E8"/>
          </a:solidFill>
          <a:ln w="7620">
            <a:solidFill>
              <a:srgbClr val="C9CACE"/>
            </a:solidFill>
            <a:prstDash val="solid"/>
          </a:ln>
        </p:spPr>
      </p:sp>
      <p:sp>
        <p:nvSpPr>
          <p:cNvPr id="13" name="Text 10"/>
          <p:cNvSpPr/>
          <p:nvPr/>
        </p:nvSpPr>
        <p:spPr>
          <a:xfrm>
            <a:off x="6144578" y="4475917"/>
            <a:ext cx="185738" cy="416481"/>
          </a:xfrm>
          <a:prstGeom prst="rect">
            <a:avLst/>
          </a:prstGeom>
          <a:noFill/>
          <a:ln/>
        </p:spPr>
        <p:txBody>
          <a:bodyPr wrap="none" rtlCol="0" anchor="t"/>
          <a:lstStyle/>
          <a:p>
            <a:pPr algn="ctr" indent="0" marL="0">
              <a:lnSpc>
                <a:spcPts val="3281"/>
              </a:lnSpc>
              <a:buNone/>
            </a:pPr>
            <a:r>
              <a:rPr lang="en-US" sz="2624" b="1" dirty="0">
                <a:solidFill>
                  <a:srgbClr val="5B5F71"/>
                </a:solidFill>
                <a:latin typeface="Instrument Sans" pitchFamily="34" charset="0"/>
                <a:ea typeface="Instrument Sans" pitchFamily="34" charset="-122"/>
                <a:cs typeface="Instrument Sans" pitchFamily="34" charset="-120"/>
              </a:rPr>
              <a:t>2</a:t>
            </a:r>
            <a:endParaRPr lang="en-US" sz="2624" dirty="0"/>
          </a:p>
        </p:txBody>
      </p:sp>
      <p:sp>
        <p:nvSpPr>
          <p:cNvPr id="14" name="Text 11"/>
          <p:cNvSpPr/>
          <p:nvPr/>
        </p:nvSpPr>
        <p:spPr>
          <a:xfrm>
            <a:off x="4848701" y="5684044"/>
            <a:ext cx="2777490" cy="347186"/>
          </a:xfrm>
          <a:prstGeom prst="rect">
            <a:avLst/>
          </a:prstGeom>
          <a:noFill/>
          <a:ln/>
        </p:spPr>
        <p:txBody>
          <a:bodyPr wrap="none" rtlCol="0" anchor="t"/>
          <a:lstStyle/>
          <a:p>
            <a:pPr algn="ctr" indent="0" marL="0">
              <a:lnSpc>
                <a:spcPts val="2734"/>
              </a:lnSpc>
              <a:buNone/>
            </a:pPr>
            <a:r>
              <a:rPr lang="en-US" sz="2187" b="1" dirty="0">
                <a:solidFill>
                  <a:srgbClr val="5B5F71"/>
                </a:solidFill>
                <a:latin typeface="Instrument Sans" pitchFamily="34" charset="0"/>
                <a:ea typeface="Instrument Sans" pitchFamily="34" charset="-122"/>
                <a:cs typeface="Instrument Sans" pitchFamily="34" charset="-120"/>
              </a:rPr>
              <a:t>Choose CPU</a:t>
            </a:r>
            <a:endParaRPr lang="en-US" sz="2187" dirty="0"/>
          </a:p>
        </p:txBody>
      </p:sp>
      <p:sp>
        <p:nvSpPr>
          <p:cNvPr id="15" name="Text 12"/>
          <p:cNvSpPr/>
          <p:nvPr/>
        </p:nvSpPr>
        <p:spPr>
          <a:xfrm>
            <a:off x="4415433" y="6164461"/>
            <a:ext cx="3644146" cy="710803"/>
          </a:xfrm>
          <a:prstGeom prst="rect">
            <a:avLst/>
          </a:prstGeom>
          <a:noFill/>
          <a:ln/>
        </p:spPr>
        <p:txBody>
          <a:bodyPr wrap="square" rtlCol="0" anchor="t"/>
          <a:lstStyle/>
          <a:p>
            <a:pPr algn="ctr" indent="0" marL="0">
              <a:lnSpc>
                <a:spcPts val="2799"/>
              </a:lnSpc>
              <a:buNone/>
            </a:pPr>
            <a:r>
              <a:rPr lang="en-US" sz="1750" dirty="0">
                <a:solidFill>
                  <a:srgbClr val="5B5F71"/>
                </a:solidFill>
                <a:latin typeface="Instrument Sans" pitchFamily="34" charset="0"/>
                <a:ea typeface="Instrument Sans" pitchFamily="34" charset="-122"/>
                <a:cs typeface="Instrument Sans" pitchFamily="34" charset="-120"/>
              </a:rPr>
              <a:t>Select a powerful CPU for better performance and multitasking.</a:t>
            </a:r>
            <a:endParaRPr lang="en-US" sz="1750" dirty="0"/>
          </a:p>
        </p:txBody>
      </p:sp>
      <p:sp>
        <p:nvSpPr>
          <p:cNvPr id="16" name="Shape 13"/>
          <p:cNvSpPr/>
          <p:nvPr/>
        </p:nvSpPr>
        <p:spPr>
          <a:xfrm>
            <a:off x="8370510" y="3906560"/>
            <a:ext cx="44410" cy="777597"/>
          </a:xfrm>
          <a:prstGeom prst="roundRect">
            <a:avLst>
              <a:gd name="adj" fmla="val 225151"/>
            </a:avLst>
          </a:prstGeom>
          <a:solidFill>
            <a:srgbClr val="C9CACE"/>
          </a:solidFill>
          <a:ln/>
        </p:spPr>
      </p:sp>
      <p:sp>
        <p:nvSpPr>
          <p:cNvPr id="17" name="Shape 14"/>
          <p:cNvSpPr/>
          <p:nvPr/>
        </p:nvSpPr>
        <p:spPr>
          <a:xfrm>
            <a:off x="8142803" y="4434245"/>
            <a:ext cx="499943" cy="499943"/>
          </a:xfrm>
          <a:prstGeom prst="roundRect">
            <a:avLst>
              <a:gd name="adj" fmla="val 20000"/>
            </a:avLst>
          </a:prstGeom>
          <a:solidFill>
            <a:srgbClr val="E3E4E8"/>
          </a:solidFill>
          <a:ln w="7620">
            <a:solidFill>
              <a:srgbClr val="C9CACE"/>
            </a:solidFill>
            <a:prstDash val="solid"/>
          </a:ln>
        </p:spPr>
      </p:sp>
      <p:sp>
        <p:nvSpPr>
          <p:cNvPr id="18" name="Text 15"/>
          <p:cNvSpPr/>
          <p:nvPr/>
        </p:nvSpPr>
        <p:spPr>
          <a:xfrm>
            <a:off x="8296275" y="4475917"/>
            <a:ext cx="193000" cy="416481"/>
          </a:xfrm>
          <a:prstGeom prst="rect">
            <a:avLst/>
          </a:prstGeom>
          <a:noFill/>
          <a:ln/>
        </p:spPr>
        <p:txBody>
          <a:bodyPr wrap="none" rtlCol="0" anchor="t"/>
          <a:lstStyle/>
          <a:p>
            <a:pPr algn="ctr" indent="0" marL="0">
              <a:lnSpc>
                <a:spcPts val="3281"/>
              </a:lnSpc>
              <a:buNone/>
            </a:pPr>
            <a:r>
              <a:rPr lang="en-US" sz="2624" b="1" dirty="0">
                <a:solidFill>
                  <a:srgbClr val="5B5F71"/>
                </a:solidFill>
                <a:latin typeface="Instrument Sans" pitchFamily="34" charset="0"/>
                <a:ea typeface="Instrument Sans" pitchFamily="34" charset="-122"/>
                <a:cs typeface="Instrument Sans" pitchFamily="34" charset="-120"/>
              </a:rPr>
              <a:t>3</a:t>
            </a:r>
            <a:endParaRPr lang="en-US" sz="2624" dirty="0"/>
          </a:p>
        </p:txBody>
      </p:sp>
      <p:sp>
        <p:nvSpPr>
          <p:cNvPr id="19" name="Text 16"/>
          <p:cNvSpPr/>
          <p:nvPr/>
        </p:nvSpPr>
        <p:spPr>
          <a:xfrm>
            <a:off x="7003971" y="2493050"/>
            <a:ext cx="2777490" cy="347186"/>
          </a:xfrm>
          <a:prstGeom prst="rect">
            <a:avLst/>
          </a:prstGeom>
          <a:noFill/>
          <a:ln/>
        </p:spPr>
        <p:txBody>
          <a:bodyPr wrap="none" rtlCol="0" anchor="t"/>
          <a:lstStyle/>
          <a:p>
            <a:pPr algn="ctr" indent="0" marL="0">
              <a:lnSpc>
                <a:spcPts val="2734"/>
              </a:lnSpc>
              <a:buNone/>
            </a:pPr>
            <a:r>
              <a:rPr lang="en-US" sz="2187" b="1" dirty="0">
                <a:solidFill>
                  <a:srgbClr val="5B5F71"/>
                </a:solidFill>
                <a:latin typeface="Instrument Sans" pitchFamily="34" charset="0"/>
                <a:ea typeface="Instrument Sans" pitchFamily="34" charset="-122"/>
                <a:cs typeface="Instrument Sans" pitchFamily="34" charset="-120"/>
              </a:rPr>
              <a:t>Select RAM</a:t>
            </a:r>
            <a:endParaRPr lang="en-US" sz="2187" dirty="0"/>
          </a:p>
        </p:txBody>
      </p:sp>
      <p:sp>
        <p:nvSpPr>
          <p:cNvPr id="20" name="Text 17"/>
          <p:cNvSpPr/>
          <p:nvPr/>
        </p:nvSpPr>
        <p:spPr>
          <a:xfrm>
            <a:off x="6570702" y="2973467"/>
            <a:ext cx="3644146" cy="710803"/>
          </a:xfrm>
          <a:prstGeom prst="rect">
            <a:avLst/>
          </a:prstGeom>
          <a:noFill/>
          <a:ln/>
        </p:spPr>
        <p:txBody>
          <a:bodyPr wrap="square" rtlCol="0" anchor="t"/>
          <a:lstStyle/>
          <a:p>
            <a:pPr algn="ctr" indent="0" marL="0">
              <a:lnSpc>
                <a:spcPts val="2799"/>
              </a:lnSpc>
              <a:buNone/>
            </a:pPr>
            <a:r>
              <a:rPr lang="en-US" sz="1750" dirty="0">
                <a:solidFill>
                  <a:srgbClr val="5B5F71"/>
                </a:solidFill>
                <a:latin typeface="Instrument Sans" pitchFamily="34" charset="0"/>
                <a:ea typeface="Instrument Sans" pitchFamily="34" charset="-122"/>
                <a:cs typeface="Instrument Sans" pitchFamily="34" charset="-120"/>
              </a:rPr>
              <a:t>More RAM improves the overall performance of your phone.</a:t>
            </a:r>
            <a:endParaRPr lang="en-US" sz="1750" dirty="0"/>
          </a:p>
        </p:txBody>
      </p:sp>
      <p:sp>
        <p:nvSpPr>
          <p:cNvPr id="21" name="Shape 18"/>
          <p:cNvSpPr/>
          <p:nvPr/>
        </p:nvSpPr>
        <p:spPr>
          <a:xfrm>
            <a:off x="10525899" y="4684157"/>
            <a:ext cx="44410" cy="777597"/>
          </a:xfrm>
          <a:prstGeom prst="roundRect">
            <a:avLst>
              <a:gd name="adj" fmla="val 225151"/>
            </a:avLst>
          </a:prstGeom>
          <a:solidFill>
            <a:srgbClr val="C9CACE"/>
          </a:solidFill>
          <a:ln/>
        </p:spPr>
      </p:sp>
      <p:sp>
        <p:nvSpPr>
          <p:cNvPr id="22" name="Shape 19"/>
          <p:cNvSpPr/>
          <p:nvPr/>
        </p:nvSpPr>
        <p:spPr>
          <a:xfrm>
            <a:off x="10298192" y="4434245"/>
            <a:ext cx="499943" cy="499943"/>
          </a:xfrm>
          <a:prstGeom prst="roundRect">
            <a:avLst>
              <a:gd name="adj" fmla="val 20000"/>
            </a:avLst>
          </a:prstGeom>
          <a:solidFill>
            <a:srgbClr val="E3E4E8"/>
          </a:solidFill>
          <a:ln w="7620">
            <a:solidFill>
              <a:srgbClr val="C9CACE"/>
            </a:solidFill>
            <a:prstDash val="solid"/>
          </a:ln>
        </p:spPr>
      </p:sp>
      <p:sp>
        <p:nvSpPr>
          <p:cNvPr id="23" name="Text 20"/>
          <p:cNvSpPr/>
          <p:nvPr/>
        </p:nvSpPr>
        <p:spPr>
          <a:xfrm>
            <a:off x="10445591" y="4475917"/>
            <a:ext cx="205026" cy="416481"/>
          </a:xfrm>
          <a:prstGeom prst="rect">
            <a:avLst/>
          </a:prstGeom>
          <a:noFill/>
          <a:ln/>
        </p:spPr>
        <p:txBody>
          <a:bodyPr wrap="none" rtlCol="0" anchor="t"/>
          <a:lstStyle/>
          <a:p>
            <a:pPr algn="ctr" indent="0" marL="0">
              <a:lnSpc>
                <a:spcPts val="3281"/>
              </a:lnSpc>
              <a:buNone/>
            </a:pPr>
            <a:r>
              <a:rPr lang="en-US" sz="2624" b="1" dirty="0">
                <a:solidFill>
                  <a:srgbClr val="5B5F71"/>
                </a:solidFill>
                <a:latin typeface="Instrument Sans" pitchFamily="34" charset="0"/>
                <a:ea typeface="Instrument Sans" pitchFamily="34" charset="-122"/>
                <a:cs typeface="Instrument Sans" pitchFamily="34" charset="-120"/>
              </a:rPr>
              <a:t>4</a:t>
            </a:r>
            <a:endParaRPr lang="en-US" sz="2624" dirty="0"/>
          </a:p>
        </p:txBody>
      </p:sp>
      <p:sp>
        <p:nvSpPr>
          <p:cNvPr id="24" name="Text 21"/>
          <p:cNvSpPr/>
          <p:nvPr/>
        </p:nvSpPr>
        <p:spPr>
          <a:xfrm>
            <a:off x="9159359" y="5684044"/>
            <a:ext cx="2777490" cy="347186"/>
          </a:xfrm>
          <a:prstGeom prst="rect">
            <a:avLst/>
          </a:prstGeom>
          <a:noFill/>
          <a:ln/>
        </p:spPr>
        <p:txBody>
          <a:bodyPr wrap="none" rtlCol="0" anchor="t"/>
          <a:lstStyle/>
          <a:p>
            <a:pPr algn="ctr" indent="0" marL="0">
              <a:lnSpc>
                <a:spcPts val="2734"/>
              </a:lnSpc>
              <a:buNone/>
            </a:pPr>
            <a:r>
              <a:rPr lang="en-US" sz="2187" b="1" dirty="0">
                <a:solidFill>
                  <a:srgbClr val="5B5F71"/>
                </a:solidFill>
                <a:latin typeface="Instrument Sans" pitchFamily="34" charset="0"/>
                <a:ea typeface="Instrument Sans" pitchFamily="34" charset="-122"/>
                <a:cs typeface="Instrument Sans" pitchFamily="34" charset="-120"/>
              </a:rPr>
              <a:t>Decide on Storage</a:t>
            </a:r>
            <a:endParaRPr lang="en-US" sz="2187" dirty="0"/>
          </a:p>
        </p:txBody>
      </p:sp>
      <p:sp>
        <p:nvSpPr>
          <p:cNvPr id="25" name="Text 22"/>
          <p:cNvSpPr/>
          <p:nvPr/>
        </p:nvSpPr>
        <p:spPr>
          <a:xfrm>
            <a:off x="8726091" y="6164461"/>
            <a:ext cx="3644146" cy="710803"/>
          </a:xfrm>
          <a:prstGeom prst="rect">
            <a:avLst/>
          </a:prstGeom>
          <a:noFill/>
          <a:ln/>
        </p:spPr>
        <p:txBody>
          <a:bodyPr wrap="square" rtlCol="0" anchor="t"/>
          <a:lstStyle/>
          <a:p>
            <a:pPr algn="ctr" indent="0" marL="0">
              <a:lnSpc>
                <a:spcPts val="2799"/>
              </a:lnSpc>
              <a:buNone/>
            </a:pPr>
            <a:r>
              <a:rPr lang="en-US" sz="1750" dirty="0">
                <a:solidFill>
                  <a:srgbClr val="5B5F71"/>
                </a:solidFill>
                <a:latin typeface="Instrument Sans" pitchFamily="34" charset="0"/>
                <a:ea typeface="Instrument Sans" pitchFamily="34" charset="-122"/>
                <a:cs typeface="Instrument Sans" pitchFamily="34" charset="-120"/>
              </a:rPr>
              <a:t>Adequate storage is crucial for apps, photos, and videos.</a:t>
            </a:r>
            <a:endParaRPr lang="en-US" sz="1750" dirty="0"/>
          </a:p>
        </p:txBody>
      </p:sp>
      <p:pic>
        <p:nvPicPr>
          <p:cNvPr id="26"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13</Slides>
  <Notes>13</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13</vt:i4>
      </vt:variant>
    </vt:vector>
  </HeadingPairs>
  <TitlesOfParts>
    <vt:vector size="16"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2024-05-22T01:06:13Z</dcterms:created>
  <dcterms:modified xsi:type="dcterms:W3CDTF">2024-05-22T01:06:13Z</dcterms:modified>
</cp:coreProperties>
</file>